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30.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38"/>
  </p:notesMasterIdLst>
  <p:sldIdLst>
    <p:sldId id="256" r:id="rId2"/>
    <p:sldId id="339" r:id="rId3"/>
    <p:sldId id="340" r:id="rId4"/>
    <p:sldId id="380" r:id="rId5"/>
    <p:sldId id="324" r:id="rId6"/>
    <p:sldId id="410" r:id="rId7"/>
    <p:sldId id="432" r:id="rId8"/>
    <p:sldId id="449" r:id="rId9"/>
    <p:sldId id="448" r:id="rId10"/>
    <p:sldId id="447" r:id="rId11"/>
    <p:sldId id="446" r:id="rId12"/>
    <p:sldId id="437" r:id="rId13"/>
    <p:sldId id="434" r:id="rId14"/>
    <p:sldId id="443" r:id="rId15"/>
    <p:sldId id="435" r:id="rId16"/>
    <p:sldId id="411" r:id="rId17"/>
    <p:sldId id="412" r:id="rId18"/>
    <p:sldId id="439" r:id="rId19"/>
    <p:sldId id="440" r:id="rId20"/>
    <p:sldId id="431" r:id="rId21"/>
    <p:sldId id="444" r:id="rId22"/>
    <p:sldId id="418" r:id="rId23"/>
    <p:sldId id="445" r:id="rId24"/>
    <p:sldId id="424" r:id="rId25"/>
    <p:sldId id="442" r:id="rId26"/>
    <p:sldId id="420" r:id="rId27"/>
    <p:sldId id="421" r:id="rId28"/>
    <p:sldId id="422" r:id="rId29"/>
    <p:sldId id="417" r:id="rId30"/>
    <p:sldId id="429" r:id="rId31"/>
    <p:sldId id="425" r:id="rId32"/>
    <p:sldId id="433" r:id="rId33"/>
    <p:sldId id="438" r:id="rId34"/>
    <p:sldId id="260" r:id="rId35"/>
    <p:sldId id="426" r:id="rId36"/>
    <p:sldId id="427" r:id="rId3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DCE2"/>
    <a:srgbClr val="FDA023"/>
    <a:srgbClr val="465E9C"/>
    <a:srgbClr val="777777"/>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43443" autoAdjust="0"/>
  </p:normalViewPr>
  <p:slideViewPr>
    <p:cSldViewPr>
      <p:cViewPr varScale="1">
        <p:scale>
          <a:sx n="65" d="100"/>
          <a:sy n="65" d="100"/>
        </p:scale>
        <p:origin x="2682" y="66"/>
      </p:cViewPr>
      <p:guideLst>
        <p:guide orient="horz" pos="1620"/>
        <p:guide pos="2880"/>
      </p:guideLst>
    </p:cSldViewPr>
  </p:slideViewPr>
  <p:notesTextViewPr>
    <p:cViewPr>
      <p:scale>
        <a:sx n="3" d="2"/>
        <a:sy n="3" d="2"/>
      </p:scale>
      <p:origin x="0" y="0"/>
    </p:cViewPr>
  </p:notesTextViewPr>
  <p:sorterViewPr>
    <p:cViewPr>
      <p:scale>
        <a:sx n="106" d="100"/>
        <a:sy n="106" d="100"/>
      </p:scale>
      <p:origin x="0" y="0"/>
    </p:cViewPr>
  </p:sorterViewPr>
  <p:notesViewPr>
    <p:cSldViewPr>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9775B-8F53-4D6D-8CF3-A5EC3380B11F}" type="datetimeFigureOut">
              <a:rPr lang="en-US" smtClean="0"/>
              <a:t>6/5/2020</a:t>
            </a:fld>
            <a:endParaRPr lang="en-US"/>
          </a:p>
        </p:txBody>
      </p:sp>
      <p:sp>
        <p:nvSpPr>
          <p:cNvPr id="4" name="Slide Image Placeholder 3"/>
          <p:cNvSpPr>
            <a:spLocks noGrp="1" noRot="1" noChangeAspect="1"/>
          </p:cNvSpPr>
          <p:nvPr>
            <p:ph type="sldImg" idx="2"/>
          </p:nvPr>
        </p:nvSpPr>
        <p:spPr>
          <a:xfrm>
            <a:off x="2708920" y="685800"/>
            <a:ext cx="3768080" cy="211954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2805345"/>
            <a:ext cx="5486400" cy="565285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9CAB-11E7-4E46-B3A8-B9759289B5BF}" type="slidenum">
              <a:rPr lang="en-US" smtClean="0"/>
              <a:t>‹#›</a:t>
            </a:fld>
            <a:endParaRPr lang="en-US"/>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binsights.com/research/5g-next-gen-wireless-syste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Application_softwar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Norio_Ohga"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en.wikipedia.org/wiki/Beethoven%27s_Ninth_Symphony"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Massively_multiplayer_online_role-playing_game"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en.wikipedia.org/wiki/Peer-to-peer_file_sharing#cite_note-2" TargetMode="External"/><Relationship Id="rId4" Type="http://schemas.openxmlformats.org/officeDocument/2006/relationships/hyperlink" Target="https://en.wikipedia.org/wiki/Skyforg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Intrane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 first web page is found at  http://info.cern.ch/hypertext/WWW/TheProject.html   https://www.wired.co.uk/article/first-web-page</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731326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https://www.dw.com/en/the-worlds-biggest-internet-hub/av-37146102</a:t>
            </a:r>
          </a:p>
          <a:p>
            <a:r>
              <a:rPr lang="en-CA" dirty="0"/>
              <a:t>https://www.internetsociety.org/issues/ixps/</a:t>
            </a:r>
          </a:p>
          <a:p>
            <a:r>
              <a:rPr lang="en-CA" dirty="0"/>
              <a:t>https://www.ixptoolkit.org/ixps/</a:t>
            </a:r>
          </a:p>
          <a:p>
            <a:endParaRPr lang="en-CA" dirty="0"/>
          </a:p>
          <a:p>
            <a:r>
              <a:rPr lang="en-CA" dirty="0"/>
              <a:t>https://www.internetexchangemap.com/</a:t>
            </a:r>
          </a:p>
          <a:p>
            <a:r>
              <a:rPr lang="en-CA" dirty="0"/>
              <a:t>Zoomable map. Can drill down to a street address.</a:t>
            </a:r>
          </a:p>
          <a:p>
            <a:endParaRPr lang="en-CA" dirty="0"/>
          </a:p>
          <a:p>
            <a:r>
              <a:rPr lang="en-CA" dirty="0"/>
              <a:t>TORIX</a:t>
            </a:r>
          </a:p>
          <a:p>
            <a:r>
              <a:rPr lang="en-CA" dirty="0"/>
              <a:t>https://www.internetexchangemap.com/#/building/8158</a:t>
            </a:r>
          </a:p>
          <a:p>
            <a:r>
              <a:rPr lang="en-CA" dirty="0"/>
              <a:t>https://www.torix.ca/</a:t>
            </a:r>
          </a:p>
          <a:p>
            <a:r>
              <a:rPr lang="en-CA" dirty="0"/>
              <a:t>https://ix.equinix.com/</a:t>
            </a:r>
          </a:p>
          <a:p>
            <a:r>
              <a:rPr lang="en-CA" dirty="0"/>
              <a:t>https://www.megaport.com/</a:t>
            </a: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10</a:t>
            </a:fld>
            <a:endParaRPr lang="en-US"/>
          </a:p>
        </p:txBody>
      </p:sp>
    </p:spTree>
    <p:extLst>
      <p:ext uri="{BB962C8B-B14F-4D97-AF65-F5344CB8AC3E}">
        <p14:creationId xmlns:p14="http://schemas.microsoft.com/office/powerpoint/2010/main" val="3094801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https://www.nytimes.com/interactive/2019/03/10/technology/internet-cables-oceans.html</a:t>
            </a:r>
          </a:p>
          <a:p>
            <a:r>
              <a:rPr lang="en-CA" dirty="0"/>
              <a:t>"</a:t>
            </a:r>
            <a:r>
              <a:rPr lang="en-CA" sz="1200" b="0" i="0" kern="1200" dirty="0">
                <a:solidFill>
                  <a:schemeClr val="tx1"/>
                </a:solidFill>
                <a:effectLst/>
                <a:latin typeface="+mn-lt"/>
                <a:ea typeface="+mn-ea"/>
                <a:cs typeface="+mn-cs"/>
              </a:rPr>
              <a:t>about 1.2 million kilometers of cable connect the continents in 2019" or 3 times the distance to the moon.</a:t>
            </a:r>
          </a:p>
          <a:p>
            <a:r>
              <a:rPr lang="en-CA" dirty="0"/>
              <a:t>https://www.submarinecablemap.com/</a:t>
            </a:r>
          </a:p>
          <a:p>
            <a:endParaRPr lang="en-CA" dirty="0"/>
          </a:p>
          <a:p>
            <a:r>
              <a:rPr lang="en-CA" sz="1200" b="1" i="0" kern="1200" dirty="0">
                <a:solidFill>
                  <a:schemeClr val="tx1"/>
                </a:solidFill>
                <a:effectLst/>
                <a:latin typeface="+mn-lt"/>
                <a:ea typeface="+mn-ea"/>
                <a:cs typeface="+mn-cs"/>
              </a:rPr>
              <a:t>Content providers like Microsoft, Google, Facebook and Amazon now own or lease more than half of the undersea bandwidth. They maintain their own private world-wide networks co-located and interacting with Tier 1 &amp; 2 providers in IXPs.</a:t>
            </a:r>
          </a:p>
          <a:p>
            <a:endParaRPr lang="en-CA" sz="1200" b="1"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Google has 13 data centers open around the world, with eight more under construction — all needed to power the trillions of Google searches made each year and the more than 400 hours of video uploaded to YouTube each minute. Demand for undersea cables will only grow as more businesses rely on cloud computing services and the use of artificial intelligence increases. Areas in the world without internet access are now getting access, with the United Nations reporting in 2019 that, for the first time, more than half the global population is now online.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But, in Africa, only a quarter have online access due to lack of infrastructure and high cost. See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https://qz.com/africa/1656262/google-facebook-building-undersea-internet-cable-for-africa/</a:t>
            </a:r>
          </a:p>
          <a:p>
            <a:endParaRPr lang="en-CA" sz="1200" b="0" i="0" kern="1200" dirty="0">
              <a:solidFill>
                <a:schemeClr val="tx1"/>
              </a:solidFill>
              <a:effectLst/>
              <a:latin typeface="+mn-lt"/>
              <a:ea typeface="+mn-ea"/>
              <a:cs typeface="+mn-cs"/>
            </a:endParaRPr>
          </a:p>
          <a:p>
            <a:r>
              <a:rPr lang="en-CA" dirty="0"/>
              <a:t>How Netflix works: the (hugely simplified) complex stuff that happens every time you hit Play</a:t>
            </a:r>
            <a:br>
              <a:rPr lang="en-CA" dirty="0"/>
            </a:br>
            <a:r>
              <a:rPr lang="en-CA" dirty="0"/>
              <a:t>https://medium.com/refraction-tech-everything/how-netflix-works-the-hugely-simplified-complex-stuff-that-happens-every-time-you-hit-play-3a40c9be254b</a:t>
            </a:r>
          </a:p>
        </p:txBody>
      </p:sp>
      <p:sp>
        <p:nvSpPr>
          <p:cNvPr id="4" name="Slide Number Placeholder 3"/>
          <p:cNvSpPr>
            <a:spLocks noGrp="1"/>
          </p:cNvSpPr>
          <p:nvPr>
            <p:ph type="sldNum" sz="quarter" idx="5"/>
          </p:nvPr>
        </p:nvSpPr>
        <p:spPr/>
        <p:txBody>
          <a:bodyPr/>
          <a:lstStyle/>
          <a:p>
            <a:fld id="{6CE49CAB-11E7-4E46-B3A8-B9759289B5BF}" type="slidenum">
              <a:rPr lang="en-US" smtClean="0"/>
              <a:t>11</a:t>
            </a:fld>
            <a:endParaRPr lang="en-US"/>
          </a:p>
        </p:txBody>
      </p:sp>
    </p:spTree>
    <p:extLst>
      <p:ext uri="{BB962C8B-B14F-4D97-AF65-F5344CB8AC3E}">
        <p14:creationId xmlns:p14="http://schemas.microsoft.com/office/powerpoint/2010/main" val="1128727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Yes, this slide has way too much info on it, done just to emphasize the many "moving parts" it takes to make the internet work.</a:t>
            </a:r>
            <a:endParaRPr lang="en-CA" b="1" dirty="0"/>
          </a:p>
          <a:p>
            <a:r>
              <a:rPr lang="en-US" b="1" i="1" dirty="0"/>
              <a:t>It's not on the quiz.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https://www.internetsociety.org/internet/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DNS = </a:t>
            </a:r>
            <a:r>
              <a:rPr lang="en-CA" sz="1200" b="0" i="1" kern="1200" dirty="0">
                <a:solidFill>
                  <a:schemeClr val="tx1"/>
                </a:solidFill>
                <a:effectLst/>
                <a:latin typeface="+mn-lt"/>
                <a:ea typeface="+mn-ea"/>
                <a:cs typeface="+mn-cs"/>
              </a:rPr>
              <a:t>Domain Name System</a:t>
            </a:r>
            <a:r>
              <a:rPr lang="en-CA" sz="1200" b="0" i="0" kern="1200" dirty="0">
                <a:solidFill>
                  <a:schemeClr val="tx1"/>
                </a:solidFill>
                <a:effectLst/>
                <a:latin typeface="+mn-lt"/>
                <a:ea typeface="+mn-ea"/>
                <a:cs typeface="+mn-cs"/>
              </a:rPr>
              <a:t>/Services</a:t>
            </a:r>
            <a:endParaRPr lang="en-CA" dirty="0"/>
          </a:p>
          <a:p>
            <a:endParaRPr lang="en-US" dirty="0"/>
          </a:p>
          <a:p>
            <a:r>
              <a:rPr lang="en-CA" dirty="0"/>
              <a:t>The Internet Corporation for Assigned Names and Numbers (ICANN) governs protocol parameters, Internet number resources (IP addresses) and domain names (through IANA) on behalf of the global Internet community.</a:t>
            </a:r>
          </a:p>
          <a:p>
            <a:r>
              <a:rPr lang="en-US" dirty="0"/>
              <a:t>https://www.icann.org</a:t>
            </a:r>
          </a:p>
          <a:p>
            <a:r>
              <a:rPr lang="en-US" dirty="0"/>
              <a:t>https://www.apnic.net/about-apnic/organization/history-of-apnic/history-of-the-regional-internet-registries/</a:t>
            </a:r>
          </a:p>
          <a:p>
            <a:endParaRPr lang="en-US" dirty="0"/>
          </a:p>
          <a:p>
            <a:r>
              <a:rPr lang="en-CA" dirty="0"/>
              <a:t>Speed, Security, and Safety Through DNS. </a:t>
            </a:r>
          </a:p>
          <a:p>
            <a:r>
              <a:rPr lang="en-CA" dirty="0"/>
              <a:t>https://umbrella.cisco.com/blog/2013/12/11/speed-security-safety-dns/ </a:t>
            </a:r>
          </a:p>
          <a:p>
            <a:endParaRPr lang="en-CA" dirty="0"/>
          </a:p>
          <a:p>
            <a:r>
              <a:rPr lang="en-CA" dirty="0"/>
              <a:t>What Is the Difference between Authoritative and Recursive DNS Nameservers? </a:t>
            </a:r>
          </a:p>
          <a:p>
            <a:r>
              <a:rPr lang="en-US" dirty="0"/>
              <a:t>https://umbrella.cisco.com/blog/2014/07/16/difference-authoritative-recursive-dns-nameservers/</a:t>
            </a:r>
          </a:p>
          <a:p>
            <a:endParaRPr lang="en-US" dirty="0"/>
          </a:p>
          <a:p>
            <a:r>
              <a:rPr lang="en-US" dirty="0"/>
              <a:t>A useful description of how the internet works is found at </a:t>
            </a:r>
          </a:p>
          <a:p>
            <a:r>
              <a:rPr lang="en-US" dirty="0"/>
              <a:t>https://www.eff.org/document/internet-engineers-commentsfcc-nn </a:t>
            </a:r>
          </a:p>
          <a:p>
            <a:endParaRPr lang="en-CA" dirty="0"/>
          </a:p>
          <a:p>
            <a:r>
              <a:rPr lang="en-CA" dirty="0"/>
              <a:t>https://cira.ca/blog/information-technology/infographic-%E2%80%93-dns-canada</a:t>
            </a:r>
          </a:p>
          <a:p>
            <a:r>
              <a:rPr lang="en-CA" dirty="0"/>
              <a:t>https://www.dnsperf.com/</a:t>
            </a:r>
          </a:p>
        </p:txBody>
      </p:sp>
      <p:sp>
        <p:nvSpPr>
          <p:cNvPr id="4" name="Slide Number Placeholder 3"/>
          <p:cNvSpPr>
            <a:spLocks noGrp="1"/>
          </p:cNvSpPr>
          <p:nvPr>
            <p:ph type="sldNum" sz="quarter" idx="10"/>
          </p:nvPr>
        </p:nvSpPr>
        <p:spPr/>
        <p:txBody>
          <a:bodyPr/>
          <a:lstStyle/>
          <a:p>
            <a:fld id="{6CE49CAB-11E7-4E46-B3A8-B9759289B5BF}" type="slidenum">
              <a:rPr lang="en-US" smtClean="0"/>
              <a:t>12</a:t>
            </a:fld>
            <a:endParaRPr lang="en-US"/>
          </a:p>
        </p:txBody>
      </p:sp>
    </p:spTree>
    <p:extLst>
      <p:ext uri="{BB962C8B-B14F-4D97-AF65-F5344CB8AC3E}">
        <p14:creationId xmlns:p14="http://schemas.microsoft.com/office/powerpoint/2010/main" val="2288215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"We as a society chose to get more connected, and one of the perils of doing that is, the more connected you are with everybody, the more connected you are with malicious people as well." -- Scott Culp, Manager - Microsoft Security Response Center</a:t>
            </a:r>
            <a:br>
              <a:rPr lang="en-CA" dirty="0"/>
            </a:br>
            <a:endParaRPr lang="en-US" dirty="0"/>
          </a:p>
          <a:p>
            <a:r>
              <a:rPr lang="en-US" dirty="0"/>
              <a:t>The Bad News</a:t>
            </a:r>
          </a:p>
          <a:p>
            <a:r>
              <a:rPr lang="en-US" dirty="0"/>
              <a:t>Need for security and firewalls, user IDs and passwords, Malware protection</a:t>
            </a:r>
          </a:p>
          <a:p>
            <a:r>
              <a:rPr lang="en-US" dirty="0"/>
              <a:t>Privacy, “would you like to share your location?”</a:t>
            </a:r>
          </a:p>
          <a:p>
            <a:r>
              <a:rPr lang="en-US" dirty="0"/>
              <a:t>Hacking, phishing, ransomware, spoofing, spyware, packet sniffing, worms, </a:t>
            </a:r>
          </a:p>
          <a:p>
            <a:r>
              <a:rPr lang="en-US" dirty="0"/>
              <a:t>Email overload and spam</a:t>
            </a:r>
          </a:p>
          <a:p>
            <a:r>
              <a:rPr lang="en-US" dirty="0"/>
              <a:t>BOTS, DDoS attacks, reliance on Internet as a utility or a road – you expect it to be there.</a:t>
            </a:r>
          </a:p>
          <a:p>
            <a:endParaRPr lang="en-US" dirty="0"/>
          </a:p>
          <a:p>
            <a:r>
              <a:rPr lang="en-US" dirty="0"/>
              <a:t>The Good News</a:t>
            </a:r>
          </a:p>
          <a:p>
            <a:r>
              <a:rPr lang="en-US" dirty="0"/>
              <a:t>Ordering a pizza, e-commerce, online shopping.</a:t>
            </a:r>
          </a:p>
          <a:p>
            <a:r>
              <a:rPr lang="en-US" dirty="0"/>
              <a:t>Wikipedia and the world-wide sharing of information. See https://wikimediafoundation.org/wiki/Home</a:t>
            </a:r>
          </a:p>
          <a:p>
            <a:r>
              <a:rPr lang="en-US" dirty="0"/>
              <a:t>Connecting people with common interests who would never otherwise know each other</a:t>
            </a:r>
          </a:p>
          <a:p>
            <a:r>
              <a:rPr lang="en-US" dirty="0"/>
              <a:t>Cheap long distance telephone rates</a:t>
            </a:r>
          </a:p>
          <a:p>
            <a:r>
              <a:rPr lang="en-US" dirty="0"/>
              <a:t>Wireless, i.e. Mobile communication, because the demand for easy and ubiquitous communication was so strong.</a:t>
            </a:r>
          </a:p>
          <a:p>
            <a:r>
              <a:rPr lang="en-CA" dirty="0"/>
              <a:t>multiplayer online games and virtual reality communities,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accessible information processing systems such as banking systems and airline reservation systems that previously required a visit to a bricks &amp; mortar location where experts used the systems on your behalf.</a:t>
            </a:r>
          </a:p>
          <a:p>
            <a:r>
              <a:rPr lang="en-US" dirty="0"/>
              <a:t>Uber, </a:t>
            </a:r>
            <a:r>
              <a:rPr lang="en-US" dirty="0" err="1"/>
              <a:t>AirBnB</a:t>
            </a:r>
            <a:r>
              <a:rPr lang="en-US" dirty="0"/>
              <a:t> – now you can know who to get a ride from or who you can stay with in another city.</a:t>
            </a:r>
          </a:p>
        </p:txBody>
      </p:sp>
      <p:sp>
        <p:nvSpPr>
          <p:cNvPr id="4" name="Slide Number Placeholder 3"/>
          <p:cNvSpPr>
            <a:spLocks noGrp="1"/>
          </p:cNvSpPr>
          <p:nvPr>
            <p:ph type="sldNum" sz="quarter" idx="10"/>
          </p:nvPr>
        </p:nvSpPr>
        <p:spPr/>
        <p:txBody>
          <a:bodyPr/>
          <a:lstStyle/>
          <a:p>
            <a:fld id="{6CE49CAB-11E7-4E46-B3A8-B9759289B5BF}" type="slidenum">
              <a:rPr lang="en-US" smtClean="0"/>
              <a:t>13</a:t>
            </a:fld>
            <a:endParaRPr lang="en-US"/>
          </a:p>
        </p:txBody>
      </p:sp>
    </p:spTree>
    <p:extLst>
      <p:ext uri="{BB962C8B-B14F-4D97-AF65-F5344CB8AC3E}">
        <p14:creationId xmlns:p14="http://schemas.microsoft.com/office/powerpoint/2010/main" val="3152900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General computing platforms</a:t>
            </a:r>
          </a:p>
          <a:p>
            <a:endParaRPr lang="en-CA" dirty="0"/>
          </a:p>
          <a:p>
            <a:r>
              <a:rPr lang="en-CA" dirty="0"/>
              <a:t>Graphic from https://idc-cema.com/eng/consulting/technologies</a:t>
            </a:r>
          </a:p>
          <a:p>
            <a:r>
              <a:rPr lang="en-CA" dirty="0"/>
              <a:t>https://en.wikipedia.org/wiki/Third_platform</a:t>
            </a:r>
          </a:p>
          <a:p>
            <a:endParaRPr lang="en-CA" dirty="0"/>
          </a:p>
          <a:p>
            <a:r>
              <a:rPr lang="en-CA" dirty="0"/>
              <a:t>https://www.forbes.com/sites/steveandriole/2019/02/06/the-microsoft-amazon-ibm-google-clouds-enable-emerging-technologies-and-everything-else/</a:t>
            </a:r>
          </a:p>
          <a:p>
            <a:r>
              <a:rPr lang="en-CA" dirty="0"/>
              <a:t>https://www.infoworld.com/article/2683784/cloud-computing/what-is-cloud-computing.html</a:t>
            </a:r>
          </a:p>
          <a:p>
            <a:r>
              <a:rPr lang="en-CA" dirty="0"/>
              <a:t>https://www.datamation.com/amp/cloud-computing/how-the-public-cloud-drives-emerging-technologies.html</a:t>
            </a:r>
          </a:p>
          <a:p>
            <a:endParaRPr lang="en-CA" dirty="0"/>
          </a:p>
          <a:p>
            <a:r>
              <a:rPr lang="en-CA" dirty="0"/>
              <a:t>CIO = Chief Information Officers</a:t>
            </a:r>
          </a:p>
          <a:p>
            <a:r>
              <a:rPr lang="en-CA" dirty="0" err="1"/>
              <a:t>LoBs</a:t>
            </a:r>
            <a:r>
              <a:rPr lang="en-CA" dirty="0"/>
              <a:t> = An LOB (</a:t>
            </a:r>
            <a:r>
              <a:rPr lang="en-CA" b="1" dirty="0"/>
              <a:t>line-of-business</a:t>
            </a:r>
            <a:r>
              <a:rPr lang="en-CA" dirty="0"/>
              <a:t>) is a general term that describes the products or services offered by a </a:t>
            </a:r>
            <a:r>
              <a:rPr lang="en-CA" b="1" dirty="0"/>
              <a:t>business</a:t>
            </a:r>
            <a:r>
              <a:rPr lang="en-CA" dirty="0"/>
              <a:t> or manufacturer. A </a:t>
            </a:r>
            <a:r>
              <a:rPr lang="en-CA" b="1" dirty="0"/>
              <a:t>company</a:t>
            </a:r>
            <a:r>
              <a:rPr lang="en-CA" dirty="0"/>
              <a:t> that manufactures solid state disk drives, for example, might claim their LOB is data storage.</a:t>
            </a:r>
          </a:p>
          <a:p>
            <a:r>
              <a:rPr lang="en-CA" dirty="0"/>
              <a:t>Enterprise = a for-profit business or company. In the context of ICT, it often means 'systems at scale' to support a very large business.</a:t>
            </a:r>
          </a:p>
          <a:p>
            <a:r>
              <a:rPr lang="en-CA" dirty="0"/>
              <a:t>SMB = Small to Medium sized Business. aka SME Small to Medium sized Enterprise</a:t>
            </a:r>
          </a:p>
          <a:p>
            <a:r>
              <a:rPr lang="en-CA" dirty="0"/>
              <a:t>SP = Service Provider</a:t>
            </a:r>
          </a:p>
          <a:p>
            <a:r>
              <a:rPr lang="en-CA" dirty="0"/>
              <a:t>Emerging Markets = growing economies</a:t>
            </a:r>
          </a:p>
          <a:p>
            <a:r>
              <a:rPr lang="en-CA" dirty="0"/>
              <a:t>https://www.raconteur.net/technology/cloud-computing-emerging-markets</a:t>
            </a:r>
            <a:br>
              <a:rPr lang="en-CA" dirty="0"/>
            </a:br>
            <a:r>
              <a:rPr lang="en-CA" dirty="0"/>
              <a:t>http://conferences.computer.org/ccem/about.html</a:t>
            </a:r>
          </a:p>
          <a:p>
            <a:r>
              <a:rPr lang="en-CA" dirty="0"/>
              <a:t>https://www.i-scoop.eu/digital-transformation/the-third-platform/</a:t>
            </a:r>
          </a:p>
          <a:p>
            <a:r>
              <a:rPr lang="en-CA" dirty="0"/>
              <a:t>https://www.itworldcanada.com/article/master-third-platform-technologies-with-these-3-experts/397842</a:t>
            </a:r>
          </a:p>
        </p:txBody>
      </p:sp>
      <p:sp>
        <p:nvSpPr>
          <p:cNvPr id="4" name="Slide Number Placeholder 3"/>
          <p:cNvSpPr>
            <a:spLocks noGrp="1"/>
          </p:cNvSpPr>
          <p:nvPr>
            <p:ph type="sldNum" sz="quarter" idx="5"/>
          </p:nvPr>
        </p:nvSpPr>
        <p:spPr/>
        <p:txBody>
          <a:bodyPr/>
          <a:lstStyle/>
          <a:p>
            <a:fld id="{6CE49CAB-11E7-4E46-B3A8-B9759289B5BF}" type="slidenum">
              <a:rPr lang="en-US" smtClean="0"/>
              <a:t>14</a:t>
            </a:fld>
            <a:endParaRPr lang="en-US"/>
          </a:p>
        </p:txBody>
      </p:sp>
    </p:spTree>
    <p:extLst>
      <p:ext uri="{BB962C8B-B14F-4D97-AF65-F5344CB8AC3E}">
        <p14:creationId xmlns:p14="http://schemas.microsoft.com/office/powerpoint/2010/main" val="1217863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r>
              <a:rPr lang="en-US" dirty="0"/>
              <a:t>Dumb Terminals &amp; Single-Tier Architecture = client does not change, does not have its own 'state' or local persistent storage. </a:t>
            </a:r>
          </a:p>
          <a:p>
            <a:r>
              <a:rPr lang="en-US" dirty="0"/>
              <a:t>Only the server's state changes and only it has persistent storage. The client's actions are determined by the server; the client does not make its own decisions. The client stays the same.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1970s and 1980s, IBM had "intelligent" block mode terminals which recognized their own keystrokes and exchanged a formatted stream of data with the host instead of just single characters as in the case of UNIX terminals. IBM 3270 terminals were used with mainframes and 5250 terminals were used with mid-range computers. You will program IBM 5250 terminals in the BCI433 course. These IBM terminals had similar functionality to a browser's </a:t>
            </a:r>
            <a:r>
              <a:rPr lang="en-US" dirty="0"/>
              <a:t>HTML3 + simple JS</a:t>
            </a:r>
            <a:r>
              <a:rPr lang="en-US" sz="1200" b="0" i="0" kern="1200" dirty="0">
                <a:solidFill>
                  <a:schemeClr val="tx1"/>
                </a:solidFill>
                <a:effectLst/>
                <a:latin typeface="+mn-lt"/>
                <a:ea typeface="+mn-ea"/>
                <a:cs typeface="+mn-cs"/>
              </a:rPr>
              <a:t> using a Textual User Interface.</a:t>
            </a:r>
          </a:p>
          <a:p>
            <a:r>
              <a:rPr lang="en-US" sz="1200" b="0" i="0" kern="1200" dirty="0">
                <a:solidFill>
                  <a:schemeClr val="tx1"/>
                </a:solidFill>
                <a:effectLst/>
                <a:latin typeface="+mn-lt"/>
                <a:ea typeface="+mn-ea"/>
                <a:cs typeface="+mn-cs"/>
              </a:rPr>
              <a:t>https://www.ibm.com/support/knowledgecenter/zosbasics/com.ibm.zos.znetwork/znetwork_261.htm#znetwork_261__disp3270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DEC VT-100 (1978) established the standard for terminal connections to UNIX hosts. It was a video display implementation of old teletype terminals which input from keyboards and punched paper tape and output by printing on a roll of paper similar to a typewriter (line feeds and carriage returns). This “dumb” terminal had lots of smarts for cursor and color control making the entire 24 line by 80 column screen addressable and controllable by a program using ANSI escape codes, i.e. a </a:t>
            </a:r>
            <a:r>
              <a:rPr lang="en-CA" sz="1200" b="0" i="0" kern="1200" dirty="0">
                <a:solidFill>
                  <a:schemeClr val="tx1"/>
                </a:solidFill>
                <a:effectLst/>
                <a:latin typeface="+mn-lt"/>
                <a:ea typeface="+mn-ea"/>
                <a:cs typeface="+mn-cs"/>
              </a:rPr>
              <a:t>sequence starting with the character ESC, ASCII decimal 27. These sequences told the terminal to </a:t>
            </a:r>
            <a:r>
              <a:rPr lang="en-CA" dirty="0"/>
              <a:t>underline, dim, reverse-video, or change colour using line/column coordinates, and especially to simply clear the display and position the cursor. Terminals were "dumb" because they interrupted the host computer at each </a:t>
            </a:r>
            <a:r>
              <a:rPr lang="en-CA" i="1" dirty="0"/>
              <a:t>keystroke</a:t>
            </a:r>
            <a:r>
              <a:rPr lang="en-CA" dirty="0"/>
              <a:t>. A keycode was sent from the terminal's keyboard to the host computer which recognized it send a code back to the terminal to display, for example, an "a" on the screen. This is why you can type ahead of the display… it   c a n   t  </a:t>
            </a:r>
            <a:r>
              <a:rPr lang="en-CA" dirty="0" err="1"/>
              <a:t>ak</a:t>
            </a:r>
            <a:r>
              <a:rPr lang="en-CA" dirty="0"/>
              <a:t>  e    a long time  </a:t>
            </a:r>
            <a:r>
              <a:rPr lang="en-CA" dirty="0" err="1"/>
              <a:t>fo</a:t>
            </a:r>
            <a:r>
              <a:rPr lang="en-CA" dirty="0"/>
              <a:t> r   a  </a:t>
            </a:r>
            <a:r>
              <a:rPr lang="en-CA" dirty="0" err="1"/>
              <a:t>charac</a:t>
            </a:r>
            <a:r>
              <a:rPr lang="en-CA" dirty="0"/>
              <a:t>  </a:t>
            </a:r>
            <a:r>
              <a:rPr lang="en-CA" dirty="0" err="1"/>
              <a:t>ter</a:t>
            </a:r>
            <a:r>
              <a:rPr lang="en-CA" dirty="0"/>
              <a:t> to ma </a:t>
            </a:r>
            <a:r>
              <a:rPr lang="en-CA" dirty="0" err="1"/>
              <a:t>ke</a:t>
            </a:r>
            <a:r>
              <a:rPr lang="en-CA" dirty="0"/>
              <a:t> a round trip from keyboard to s c r </a:t>
            </a:r>
            <a:r>
              <a:rPr lang="en-CA" dirty="0" err="1"/>
              <a:t>een</a:t>
            </a:r>
            <a:r>
              <a:rPr lang="en-CA" dirty="0"/>
              <a:t>.</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See</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https://en.wikipedia.org/wiki/Computer_terminal</a:t>
            </a:r>
          </a:p>
          <a:p>
            <a:r>
              <a:rPr lang="en-US" sz="1200" b="0" i="0" kern="1200" dirty="0">
                <a:solidFill>
                  <a:schemeClr val="tx1"/>
                </a:solidFill>
                <a:effectLst/>
                <a:latin typeface="+mn-lt"/>
                <a:ea typeface="+mn-ea"/>
                <a:cs typeface="+mn-cs"/>
              </a:rPr>
              <a:t>https://en.wikipedia.org/wiki/VT100  and https://en.wikipedia.org/wiki/ANSI_escape_code</a:t>
            </a:r>
          </a:p>
          <a:p>
            <a:r>
              <a:rPr lang="en-US" sz="1200" b="0" i="0" kern="1200" dirty="0">
                <a:solidFill>
                  <a:schemeClr val="tx1"/>
                </a:solidFill>
                <a:effectLst/>
                <a:latin typeface="+mn-lt"/>
                <a:ea typeface="+mn-ea"/>
                <a:cs typeface="+mn-cs"/>
              </a:rPr>
              <a:t>http://www.pcmag.com/feature/348634/the-forgotten-world-of-dumb-terminals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err="1">
                <a:solidFill>
                  <a:schemeClr val="tx1"/>
                </a:solidFill>
                <a:effectLst/>
                <a:latin typeface="+mn-lt"/>
                <a:ea typeface="+mn-ea"/>
                <a:cs typeface="+mn-cs"/>
              </a:rPr>
              <a:t>PuTTY</a:t>
            </a:r>
            <a:r>
              <a:rPr lang="en-CA" sz="1200" b="0" i="0" kern="1200" dirty="0">
                <a:solidFill>
                  <a:schemeClr val="tx1"/>
                </a:solidFill>
                <a:effectLst/>
                <a:latin typeface="+mn-lt"/>
                <a:ea typeface="+mn-ea"/>
                <a:cs typeface="+mn-cs"/>
              </a:rPr>
              <a:t> is a terminal emulator you likely use to sign on to matrix. “TTY” means </a:t>
            </a:r>
            <a:r>
              <a:rPr lang="en-CA" sz="1200" b="0" i="0" kern="1200" dirty="0" err="1">
                <a:solidFill>
                  <a:schemeClr val="tx1"/>
                </a:solidFill>
                <a:effectLst/>
                <a:latin typeface="+mn-lt"/>
                <a:ea typeface="+mn-ea"/>
                <a:cs typeface="+mn-cs"/>
              </a:rPr>
              <a:t>TeleTYpe</a:t>
            </a:r>
            <a:r>
              <a:rPr lang="en-CA"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Look at the Terminal features inside the PuTTY config, you’ll see VT-100.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r>
              <a:rPr lang="en-US" sz="1200" b="0" i="0" kern="1200" dirty="0">
                <a:solidFill>
                  <a:schemeClr val="tx1"/>
                </a:solidFill>
                <a:effectLst/>
                <a:latin typeface="+mn-lt"/>
                <a:ea typeface="+mn-ea"/>
                <a:cs typeface="+mn-cs"/>
              </a:rPr>
              <a:t>Browsers and HTML Forms.</a:t>
            </a:r>
          </a:p>
          <a:p>
            <a:r>
              <a:rPr lang="en-CA" sz="1200" b="0" i="0" kern="1200" dirty="0">
                <a:solidFill>
                  <a:schemeClr val="tx1"/>
                </a:solidFill>
                <a:effectLst/>
                <a:latin typeface="+mn-lt"/>
                <a:ea typeface="+mn-ea"/>
                <a:cs typeface="+mn-cs"/>
              </a:rPr>
              <a:t>Image By File Upload Bot at the English language Wikipedia, CC BY-SA 3.0, https://commons.wikimedia.org/w/index.php?curid=9000152</a:t>
            </a:r>
          </a:p>
          <a:p>
            <a:r>
              <a:rPr lang="en-US" sz="1200" b="0" i="0" kern="1200" dirty="0">
                <a:solidFill>
                  <a:schemeClr val="tx1"/>
                </a:solidFill>
                <a:effectLst/>
                <a:latin typeface="+mn-lt"/>
                <a:ea typeface="+mn-ea"/>
                <a:cs typeface="+mn-cs"/>
              </a:rPr>
              <a:t>N</a:t>
            </a:r>
            <a:r>
              <a:rPr lang="en-CA" sz="1200" b="0" i="0" kern="1200" dirty="0">
                <a:solidFill>
                  <a:schemeClr val="tx1"/>
                </a:solidFill>
                <a:effectLst/>
                <a:latin typeface="+mn-lt"/>
                <a:ea typeface="+mn-ea"/>
                <a:cs typeface="+mn-cs"/>
              </a:rPr>
              <a:t>ow, browsers are the “dumb” terminals as were early Google Chromebooks. </a:t>
            </a:r>
            <a:r>
              <a:rPr lang="en-US" dirty="0">
                <a:solidFill>
                  <a:schemeClr val="tx2"/>
                </a:solidFill>
              </a:rPr>
              <a:t>Although PuTTY and browsers are software that must be installed on a PC, they are not independent client applications. They are terminal emulators or presentation devices under the control of a server. </a:t>
            </a:r>
          </a:p>
          <a:p>
            <a:endParaRPr lang="en-US" dirty="0">
              <a:solidFill>
                <a:schemeClr val="tx2"/>
              </a:solidFill>
            </a:endParaRPr>
          </a:p>
          <a:p>
            <a:r>
              <a:rPr lang="en-US" dirty="0">
                <a:solidFill>
                  <a:schemeClr val="tx2"/>
                </a:solidFill>
              </a:rPr>
              <a:t>With </a:t>
            </a:r>
            <a:r>
              <a:rPr lang="en-CA" dirty="0">
                <a:solidFill>
                  <a:schemeClr val="tx2"/>
                </a:solidFill>
              </a:rPr>
              <a:t>HTML5 + CSS3 + JavaScript, web apps can </a:t>
            </a:r>
            <a:r>
              <a:rPr lang="en-CA" sz="1200" b="0" i="0" kern="1200" dirty="0">
                <a:solidFill>
                  <a:schemeClr val="tx1"/>
                </a:solidFill>
                <a:effectLst/>
                <a:latin typeface="+mn-lt"/>
                <a:ea typeface="+mn-ea"/>
                <a:cs typeface="+mn-cs"/>
              </a:rPr>
              <a:t>appear as smart as a Client-Server application</a:t>
            </a:r>
            <a:r>
              <a:rPr lang="en-CA" dirty="0">
                <a:solidFill>
                  <a:schemeClr val="tx2"/>
                </a:solidFill>
              </a:rPr>
              <a:t>…but they are not because they cannot change the state of the client system.</a:t>
            </a:r>
            <a:r>
              <a:rPr lang="en-US" dirty="0"/>
              <a:t> It is amazing how much can be done through a browser these days, e.g. Office 365 apps and email. But, no matter how smart the browser tab appears, it is still the server telling the client what to do and the data exists only on the server. Functionality is limited by the browser and JavaScript (e.g. browser's security sandbox). A thin client application will not run without a connection to the server, it stores none of the application data (just settings in cookies). Applications that require a high degree of user interaction can feel slow even over a fast network due to latency.</a:t>
            </a:r>
          </a:p>
          <a:p>
            <a:endParaRPr lang="en-US" dirty="0"/>
          </a:p>
          <a:p>
            <a:r>
              <a:rPr lang="en-US" dirty="0"/>
              <a:t>HTTP and the IP part of TCP/IP (.../Internet Protocol) is a stateless protocol </a:t>
            </a:r>
            <a:r>
              <a:rPr lang="en-CA" sz="1200" b="0" i="0" kern="1200" dirty="0">
                <a:solidFill>
                  <a:schemeClr val="tx1"/>
                </a:solidFill>
                <a:effectLst/>
                <a:latin typeface="+mn-lt"/>
                <a:ea typeface="+mn-ea"/>
                <a:cs typeface="+mn-cs"/>
              </a:rPr>
              <a:t>which means that the connection between the browser and the server is lost once the web page is loaded. The server forgets about the client. The stateless design simplifies the server design because there is no need to dynamically allocate storage to deal with signed on sessions. If a browser shuts down in mid-transaction, no part of either system is responsible for cleaning up the session state on the server. A disadvantage of statelessness is that it may be necessary to include additional information in every request, and this extra information will need to be interpreted by the server. As a work-around for the lack of a session layer in HTTP, HTTP servers implement various session management methods typically utilizing a unique identifier in a cookie or parameter that allows the server to track requests originating from the same client, and effectively creating a stateful protocol on top of HTTP. That, and a lot of smart JavaScript makes many web applications look </a:t>
            </a:r>
            <a:r>
              <a:rPr lang="en-CA" sz="1200" b="0" i="1" kern="1200" dirty="0">
                <a:solidFill>
                  <a:schemeClr val="tx1"/>
                </a:solidFill>
                <a:effectLst/>
                <a:latin typeface="+mn-lt"/>
                <a:ea typeface="+mn-ea"/>
                <a:cs typeface="+mn-cs"/>
              </a:rPr>
              <a:t>stateful</a:t>
            </a:r>
            <a:r>
              <a:rPr lang="en-CA" sz="1200" b="0" i="0" kern="1200" dirty="0">
                <a:solidFill>
                  <a:schemeClr val="tx1"/>
                </a:solidFill>
                <a:effectLst/>
                <a:latin typeface="+mn-lt"/>
                <a:ea typeface="+mn-ea"/>
                <a:cs typeface="+mn-cs"/>
              </a:rPr>
              <a:t>. https://en.wikipedia.org/wiki/Stateless_protocol</a:t>
            </a:r>
          </a:p>
          <a:p>
            <a:endParaRPr lang="en-US" dirty="0"/>
          </a:p>
          <a:p>
            <a:r>
              <a:rPr lang="en-CA" dirty="0"/>
              <a:t>https://www.google.com/chromebook/</a:t>
            </a:r>
          </a:p>
          <a:p>
            <a:r>
              <a:rPr lang="en-CA" dirty="0"/>
              <a:t>https://www.google.com/chromebook/switch/ -- OOPS! it doesn’t do Skype. Like iOS doesn’t do Flash.</a:t>
            </a:r>
          </a:p>
          <a:p>
            <a:r>
              <a:rPr lang="en-CA" dirty="0"/>
              <a:t>https://www.cnet.com/news/the-five-stages-of-chromebook-acceptance/</a:t>
            </a:r>
          </a:p>
          <a:p>
            <a:endParaRPr lang="en-US" dirty="0"/>
          </a:p>
          <a:p>
            <a:r>
              <a:rPr lang="en-CA" dirty="0"/>
              <a:t>https://www.atlantic.net/community/whatis/stateless-and-stateful-models-of-web-development/</a:t>
            </a:r>
          </a:p>
          <a:p>
            <a:r>
              <a:rPr lang="en-CA" dirty="0"/>
              <a:t>https://launchschool.com/books/http/read/statefulness</a:t>
            </a:r>
          </a:p>
          <a:p>
            <a:r>
              <a:rPr lang="en-CA" dirty="0"/>
              <a:t>https://petabridge.com/blog/stateful-web-applications/</a:t>
            </a:r>
          </a:p>
        </p:txBody>
      </p:sp>
      <p:sp>
        <p:nvSpPr>
          <p:cNvPr id="4" name="Slide Number Placeholder 3"/>
          <p:cNvSpPr>
            <a:spLocks noGrp="1"/>
          </p:cNvSpPr>
          <p:nvPr>
            <p:ph type="sldNum" sz="quarter" idx="10"/>
          </p:nvPr>
        </p:nvSpPr>
        <p:spPr/>
        <p:txBody>
          <a:bodyPr/>
          <a:lstStyle/>
          <a:p>
            <a:fld id="{6CE49CAB-11E7-4E46-B3A8-B9759289B5BF}" type="slidenum">
              <a:rPr lang="en-US" smtClean="0"/>
              <a:t>15</a:t>
            </a:fld>
            <a:endParaRPr lang="en-US"/>
          </a:p>
        </p:txBody>
      </p:sp>
    </p:spTree>
    <p:extLst>
      <p:ext uri="{BB962C8B-B14F-4D97-AF65-F5344CB8AC3E}">
        <p14:creationId xmlns:p14="http://schemas.microsoft.com/office/powerpoint/2010/main" val="4279042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r>
              <a:rPr lang="en-US" dirty="0"/>
              <a:t>Two-Tier Architecture = a thick client changes, it has its own 'state' and persistent storage (as does the server).</a:t>
            </a:r>
          </a:p>
          <a:p>
            <a:r>
              <a:rPr lang="en-US" dirty="0"/>
              <a:t>The server coordinates with other systems and synchronizes it's state with the client upon request; the synchronization is bi-directional. e.g. email server sends/receives messages for the client.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In a Two-Tier application, processing is shared between distinctly different programs running on server and client. With this architecture, it is the </a:t>
            </a:r>
            <a:r>
              <a:rPr lang="en-US" b="1" dirty="0">
                <a:solidFill>
                  <a:schemeClr val="tx2"/>
                </a:solidFill>
              </a:rPr>
              <a:t>client that tells the server what to do</a:t>
            </a:r>
            <a:r>
              <a:rPr lang="en-US" dirty="0">
                <a:solidFill>
                  <a:schemeClr val="tx2"/>
                </a:solidFill>
              </a:rPr>
              <a:t>. Client and Server are different and independent applications sharing a common protocol.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A server supports connections to multiple clients and users ("one to many"). A client maintains a session with a single server ("one to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Difference between </a:t>
            </a:r>
            <a:r>
              <a:rPr lang="en-US" b="1" dirty="0">
                <a:solidFill>
                  <a:schemeClr val="tx2"/>
                </a:solidFill>
              </a:rPr>
              <a:t>thin (single-tier) </a:t>
            </a:r>
            <a:r>
              <a:rPr lang="en-US" dirty="0">
                <a:solidFill>
                  <a:schemeClr val="tx2"/>
                </a:solidFill>
              </a:rPr>
              <a:t>and </a:t>
            </a:r>
            <a:r>
              <a:rPr lang="en-US" b="1" dirty="0">
                <a:solidFill>
                  <a:schemeClr val="tx2"/>
                </a:solidFill>
              </a:rPr>
              <a:t>thick/fat (two-tier) </a:t>
            </a:r>
            <a:r>
              <a:rPr lang="en-US" dirty="0">
                <a:solidFill>
                  <a:schemeClr val="tx2"/>
                </a:solidFill>
              </a:rPr>
              <a:t>clients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rPr>
              <a:t>Thin: server tells client what to do to interact with a user; </a:t>
            </a:r>
            <a:r>
              <a:rPr lang="en-US" dirty="0">
                <a:solidFill>
                  <a:schemeClr val="tx2"/>
                </a:solidFill>
              </a:rPr>
              <a:t>client cannot run without a connection to server. </a:t>
            </a:r>
            <a:r>
              <a:rPr lang="en-US" b="1" dirty="0">
                <a:solidFill>
                  <a:schemeClr val="tx2"/>
                </a:solidFill>
              </a:rPr>
              <a:t>Thin clients run inside another application</a:t>
            </a:r>
            <a:r>
              <a:rPr lang="en-US" dirty="0">
                <a:solidFill>
                  <a:schemeClr val="tx2"/>
                </a:solidFill>
              </a:rPr>
              <a:t> such as a browser or PuTTY which emulates terminal firmware. Only the state of the server is changed, e.g. a database record is updated. The client side remains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rPr>
              <a:t>Thick: client tells server what to do</a:t>
            </a:r>
            <a:r>
              <a:rPr lang="en-US" dirty="0">
                <a:solidFill>
                  <a:schemeClr val="tx2"/>
                </a:solidFill>
              </a:rPr>
              <a:t>, client is able to perform application work without a connection to server. </a:t>
            </a:r>
            <a:r>
              <a:rPr lang="en-US" b="1" dirty="0">
                <a:solidFill>
                  <a:schemeClr val="tx2"/>
                </a:solidFill>
              </a:rPr>
              <a:t>Thick clients run on the local OS and store data locally</a:t>
            </a:r>
            <a:r>
              <a:rPr lang="en-US" dirty="0">
                <a:solidFill>
                  <a:schemeClr val="tx2"/>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See https://www.webopedia.com/DidYouKnow/Hardware_Software/thin_client.asp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In recent years, Chromebooks have come with some local storage; with configuration effort and planning, they can be useful offline and can be considered thick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Smartphone apps are often in between thin and thick clients. They are thick in that they can store their own 'state' and data. However, many are thin in that they do not run without a server connection. New technologies like </a:t>
            </a:r>
            <a:r>
              <a:rPr lang="en-US" dirty="0" err="1">
                <a:solidFill>
                  <a:schemeClr val="tx2"/>
                </a:solidFill>
              </a:rPr>
              <a:t>CloudDB</a:t>
            </a:r>
            <a:r>
              <a:rPr lang="en-US" dirty="0">
                <a:solidFill>
                  <a:schemeClr val="tx2"/>
                </a:solidFill>
              </a:rPr>
              <a:t> and concepts like http://offlinefirst.org/ are making mobile apps more like traditional client-server architecture.</a:t>
            </a:r>
          </a:p>
          <a:p>
            <a:r>
              <a:rPr lang="en-CA" sz="1200" b="0" i="0" kern="1200" dirty="0" err="1">
                <a:solidFill>
                  <a:schemeClr val="tx1"/>
                </a:solidFill>
                <a:effectLst/>
                <a:latin typeface="+mn-lt"/>
                <a:ea typeface="+mn-ea"/>
                <a:cs typeface="+mn-cs"/>
              </a:rPr>
              <a:t>PouchDB</a:t>
            </a:r>
            <a:r>
              <a:rPr lang="en-CA" sz="1200" b="0" i="0" kern="1200" dirty="0">
                <a:solidFill>
                  <a:schemeClr val="tx1"/>
                </a:solidFill>
                <a:effectLst/>
                <a:latin typeface="+mn-lt"/>
                <a:ea typeface="+mn-ea"/>
                <a:cs typeface="+mn-cs"/>
              </a:rPr>
              <a:t> allows web developers build browser applications that work as well offline as they do online. It enables applications to store data locally while offline, then synchronize it with CouchDB when the application is back online. https://pouchdb.com/  This further blurs the line between thin and thick clients.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Why bother with an intelligent thick/fat client in this day and age? Because the network is still too slow and servers too busy to handle the sophisticated UI of applications with the responsiveness users expect. Also, the user's data set can be quite large. </a:t>
            </a:r>
            <a:r>
              <a:rPr lang="en-CA" dirty="0">
                <a:solidFill>
                  <a:schemeClr val="tx2"/>
                </a:solidFill>
              </a:rPr>
              <a:t>Functionality is not as limited on the client platform as it is within a browser's web app. (e.g. web app security is bound by the browser's security sandbox whereas local client apps are bound by local permissions which can be to </a:t>
            </a:r>
            <a:r>
              <a:rPr lang="en-CA" i="1" dirty="0">
                <a:solidFill>
                  <a:schemeClr val="tx2"/>
                </a:solidFill>
              </a:rPr>
              <a:t>everything.</a:t>
            </a:r>
            <a:r>
              <a:rPr lang="en-CA" dirty="0">
                <a:solidFill>
                  <a:schemeClr val="tx2"/>
                </a:solidFill>
              </a:rPr>
              <a:t>) Client applications with a high degree of user interaction are as fast as the local hardware and have all the UI sophistication of the local platform – this is why there are so many smartphone apps. Almost all of those apps could exist within an HTML5 + CSS3 web app run in a browser but the browser + communications + server overhead can make web apps with a high degree of user-to-server interaction feel slow, are running with a non-native UI, and have to fetch a lot of data from a remote system. See http://offlinefirst.org/ and http://hood.ie/blog/say-hello-to-offline-first.html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chemeClr val="tx2"/>
                </a:solidFill>
              </a:rPr>
              <a:t>See https://medium.com/all-technology-feeds/cross-platform-vs-native-mobile-app-development-choosing-the-right-dev-tools-for-your-app-project-47d0abafee81</a:t>
            </a:r>
            <a:br>
              <a:rPr lang="en-CA" dirty="0">
                <a:solidFill>
                  <a:schemeClr val="tx2"/>
                </a:solidFill>
              </a:rPr>
            </a:br>
            <a:r>
              <a:rPr lang="en-CA" dirty="0">
                <a:solidFill>
                  <a:schemeClr val="tx2"/>
                </a:solidFill>
              </a:rPr>
              <a:t>and https://www.joshmorony.com/7-lessons-from-3-years-of-html5-mobile-application-development/</a:t>
            </a:r>
            <a:br>
              <a:rPr lang="en-CA" dirty="0">
                <a:solidFill>
                  <a:schemeClr val="tx2"/>
                </a:solidFill>
              </a:rPr>
            </a:br>
            <a:r>
              <a:rPr lang="en-CA" dirty="0">
                <a:solidFill>
                  <a:schemeClr val="tx2"/>
                </a:solidFill>
              </a:rPr>
              <a:t>and https://www.mobilesmith.com/html5-vs-native-debate-is-over/ (entirely self-interested in selling you their product but a good pro/con summary)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A client application, usually in the form of a </a:t>
            </a:r>
            <a:r>
              <a:rPr lang="en-US" b="1" dirty="0">
                <a:solidFill>
                  <a:schemeClr val="tx2"/>
                </a:solidFill>
              </a:rPr>
              <a:t>compiled</a:t>
            </a:r>
            <a:r>
              <a:rPr lang="en-US" dirty="0">
                <a:solidFill>
                  <a:schemeClr val="tx2"/>
                </a:solidFill>
              </a:rPr>
              <a:t> locally installed program or "app",  establishes a connection with a server. The server typically handles the database and performs business-side functions. The client takes care of the user interface and stores the user's data set; it handles the selection and presentation of data records (sorting, filtering, calculations), validates user input, and commits a transaction to the server. CRUD (eventually) happens on the Server but starts on the Client: Create, Read, Update, and Delete records in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Smart clients can also contribute to fault tolerance by buffering and storing transactions when a connection with the server is interrupted, load balancing is the client doing the work of presentation and validation locally. Security can be enhanced by using proprietary protocols between client and server and by maintaining “stateful” connections. </a:t>
            </a:r>
            <a:r>
              <a:rPr lang="en-CA" sz="1200" b="0" i="0" kern="1200" dirty="0">
                <a:solidFill>
                  <a:schemeClr val="tx1"/>
                </a:solidFill>
                <a:effectLst/>
                <a:latin typeface="+mn-lt"/>
                <a:ea typeface="+mn-ea"/>
                <a:cs typeface="+mn-cs"/>
              </a:rPr>
              <a:t>A </a:t>
            </a:r>
            <a:r>
              <a:rPr lang="en-CA" sz="1200" b="0" i="1" kern="1200" dirty="0">
                <a:solidFill>
                  <a:schemeClr val="tx1"/>
                </a:solidFill>
                <a:effectLst/>
                <a:latin typeface="+mn-lt"/>
                <a:ea typeface="+mn-ea"/>
                <a:cs typeface="+mn-cs"/>
              </a:rPr>
              <a:t>stateful connection </a:t>
            </a:r>
            <a:r>
              <a:rPr lang="en-CA" sz="1200" b="0" i="0" kern="1200" dirty="0">
                <a:solidFill>
                  <a:schemeClr val="tx1"/>
                </a:solidFill>
                <a:effectLst/>
                <a:latin typeface="+mn-lt"/>
                <a:ea typeface="+mn-ea"/>
                <a:cs typeface="+mn-cs"/>
              </a:rPr>
              <a:t>is two systems remaining connected, either can talk to the other, both remember the state (who is signed on, data, multi-stage transactions in progress), the connection is kept open even though the two systems might not be transmitting information (i.e., the connection itself retains state), the connection ends deliberately with a sign off process. A telephone call between two people is a stateful connection.</a:t>
            </a:r>
            <a:endParaRPr lang="en-US" dirty="0"/>
          </a:p>
          <a:p>
            <a:endParaRPr lang="en-US" dirty="0"/>
          </a:p>
          <a:p>
            <a:r>
              <a:rPr lang="en-CA" dirty="0"/>
              <a:t>An application has its own </a:t>
            </a:r>
            <a:r>
              <a:rPr lang="en-CA" b="1" dirty="0"/>
              <a:t>compiled </a:t>
            </a:r>
            <a:r>
              <a:rPr lang="en-CA" dirty="0"/>
              <a:t>client program running on the local OS which serves as its user interface and </a:t>
            </a:r>
            <a:r>
              <a:rPr lang="en-CA" b="1" dirty="0"/>
              <a:t>had to be separately installed on each user's personal computer</a:t>
            </a:r>
            <a:r>
              <a:rPr lang="en-CA" dirty="0"/>
              <a:t>. An upgrade to the server-side code of the application would typically also require an upgrade to the client-side code installed on each user workstation, adding to the support cost. In addition, both the client and server components of the application were usually tightly bound to a particular computer architecture and operating system and porting them to others was expensive. (Today, native apps for mobile devices can be hobbled by some or all of the foregoing issues.)</a:t>
            </a:r>
            <a:endParaRPr lang="en-US" dirty="0"/>
          </a:p>
          <a:p>
            <a:endParaRPr lang="en-US" dirty="0"/>
          </a:p>
          <a:p>
            <a:r>
              <a:rPr lang="en-US" dirty="0"/>
              <a:t>See https://en.wikipedia.org/wiki/Web_application#History</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16</a:t>
            </a:fld>
            <a:endParaRPr lang="en-US"/>
          </a:p>
        </p:txBody>
      </p:sp>
    </p:spTree>
    <p:extLst>
      <p:ext uri="{BB962C8B-B14F-4D97-AF65-F5344CB8AC3E}">
        <p14:creationId xmlns:p14="http://schemas.microsoft.com/office/powerpoint/2010/main" val="4113784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2"/>
                </a:solidFill>
              </a:rPr>
              <a:t>The FTP client is a </a:t>
            </a:r>
            <a:r>
              <a:rPr lang="en-US" b="1" dirty="0">
                <a:solidFill>
                  <a:schemeClr val="tx2"/>
                </a:solidFill>
              </a:rPr>
              <a:t>thick client, it tells the server what to do. Thick clients run on the local OS.</a:t>
            </a:r>
            <a:r>
              <a:rPr lang="en-US" dirty="0">
                <a:solidFill>
                  <a:schemeClr val="tx2"/>
                </a:solidFill>
              </a:rPr>
              <a:t> </a:t>
            </a:r>
            <a:r>
              <a:rPr lang="en-US" b="1" dirty="0">
                <a:solidFill>
                  <a:schemeClr val="tx2"/>
                </a:solidFill>
              </a:rPr>
              <a:t>A thick client performs local file management (changes its persistent state)</a:t>
            </a:r>
            <a:r>
              <a:rPr lang="en-US" dirty="0">
                <a:solidFill>
                  <a:schemeClr val="tx2"/>
                </a:solidFill>
              </a:rPr>
              <a:t> with or without a connection to a server. </a:t>
            </a:r>
          </a:p>
          <a:p>
            <a:endParaRPr lang="en-US" dirty="0"/>
          </a:p>
          <a:p>
            <a:r>
              <a:rPr lang="en-US" dirty="0"/>
              <a:t>FTP, File Transfer Protocol, needs client – server applications. The protocol allows diverse systems to work with each other. </a:t>
            </a:r>
            <a:br>
              <a:rPr lang="en-US" dirty="0"/>
            </a:br>
            <a:r>
              <a:rPr lang="en-US" dirty="0"/>
              <a:t>The FTP server and FTP client are different software applications both in function and implementation. The FTP server makes changes to its local file system (receives or sends a file) only under the direction of an FTP client. </a:t>
            </a:r>
          </a:p>
          <a:p>
            <a:endParaRPr lang="en-US" dirty="0"/>
          </a:p>
          <a:p>
            <a:r>
              <a:rPr lang="en-US" dirty="0"/>
              <a:t>After signing on, the client program navigates to the server side directory and its own client side directory. The </a:t>
            </a:r>
            <a:r>
              <a:rPr lang="en-US" b="0" dirty="0"/>
              <a:t>FTP client app is subject to the server granting authority for the client's user to access a location in the server's file system. The c</a:t>
            </a:r>
            <a:r>
              <a:rPr lang="en-US" dirty="0"/>
              <a:t>lient sends commands to list a directory, or to get or put a file. In a GUI interface, FTP commands are interpreted from click and drag mouse movements</a:t>
            </a:r>
            <a:r>
              <a:rPr lang="en-US" i="1" dirty="0"/>
              <a:t>. </a:t>
            </a:r>
          </a:p>
          <a:p>
            <a:endParaRPr lang="en-US"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It seems like a file is being transferred between the two systems but the </a:t>
            </a:r>
            <a:r>
              <a:rPr lang="en-CA" sz="1200" b="0" i="0" kern="1200" dirty="0">
                <a:solidFill>
                  <a:schemeClr val="tx1"/>
                </a:solidFill>
                <a:effectLst/>
                <a:latin typeface="+mn-lt"/>
                <a:ea typeface="+mn-ea"/>
                <a:cs typeface="+mn-cs"/>
              </a:rPr>
              <a:t>basic FTP protocol sends </a:t>
            </a:r>
            <a:r>
              <a:rPr lang="en-US" i="0" dirty="0"/>
              <a:t>only the filename and data. </a:t>
            </a:r>
            <a:r>
              <a:rPr lang="en-CA" sz="1200" b="0" i="0" kern="1200" dirty="0">
                <a:solidFill>
                  <a:schemeClr val="tx1"/>
                </a:solidFill>
                <a:effectLst/>
                <a:latin typeface="+mn-lt"/>
                <a:ea typeface="+mn-ea"/>
                <a:cs typeface="+mn-cs"/>
              </a:rPr>
              <a:t>Fidelity relies on the two FTP apps negotiating and resolving differences between their respective systems. </a:t>
            </a:r>
            <a:r>
              <a:rPr lang="en-US" b="1" dirty="0"/>
              <a:t>Two very separate client and server applications are needed to insulate each other from diverse operating systems, file systems, and character representations. </a:t>
            </a:r>
            <a:r>
              <a:rPr lang="en-US" b="0" dirty="0"/>
              <a:t>Differences between the client and server platforms are translated by the respective FTP apps.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File attributes and metadata can (and likely does) vary on the two systems. </a:t>
            </a:r>
            <a:r>
              <a:rPr lang="en-CA" sz="1200" b="0" i="0" kern="1200" dirty="0">
                <a:solidFill>
                  <a:schemeClr val="tx1"/>
                </a:solidFill>
                <a:effectLst/>
                <a:latin typeface="+mn-lt"/>
                <a:ea typeface="+mn-ea"/>
                <a:cs typeface="+mn-cs"/>
              </a:rPr>
              <a:t> Both the matrix FTP server and </a:t>
            </a:r>
            <a:r>
              <a:rPr lang="en-US" dirty="0"/>
              <a:t>WinSCP &amp; FileZilla clients support </a:t>
            </a:r>
            <a:r>
              <a:rPr lang="en-CA" sz="1200" b="0" i="0" kern="1200" dirty="0">
                <a:solidFill>
                  <a:schemeClr val="tx1"/>
                </a:solidFill>
                <a:effectLst/>
                <a:latin typeface="+mn-lt"/>
                <a:ea typeface="+mn-ea"/>
                <a:cs typeface="+mn-cs"/>
              </a:rPr>
              <a:t>the MFMT (Modify File Modification Time) command which extends the FTP protocol (SCP = Secure Copy Protocol). However, if either the FTP client or server does not support the extension, the file's original timestamp is lost and is given the current timestamp on the receiving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r>
              <a:rPr lang="en-US" b="0" dirty="0"/>
              <a:t>The two systems may use different binary representations of data. e.g. ASCII, EBCDIC (IBM), or Unicode implementations (UTF-8 -16 -32, UCS-2). </a:t>
            </a:r>
            <a:r>
              <a:rPr lang="en-CA" sz="1200" b="0" i="0" kern="1200" dirty="0">
                <a:solidFill>
                  <a:schemeClr val="tx1"/>
                </a:solidFill>
                <a:effectLst/>
                <a:latin typeface="+mn-lt"/>
                <a:ea typeface="+mn-ea"/>
                <a:cs typeface="+mn-cs"/>
              </a:rPr>
              <a:t>Differing native character sets can result in file names and/or data not being faithfully translated. A t</a:t>
            </a:r>
            <a:r>
              <a:rPr lang="en-US" b="0" dirty="0" err="1"/>
              <a:t>ext</a:t>
            </a:r>
            <a:r>
              <a:rPr lang="en-US" b="0" dirty="0"/>
              <a:t>/source file's line break character(s) are CR LF in Windows, LF in *nix including Apple OS X… , CR in classic Mac. Binary data can be transferred without translation but the user must be aware that the two systems are compatible. </a:t>
            </a:r>
          </a:p>
          <a:p>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There may be conflicts / different behaviours when one system uses case independent file names and the other case dependent names. A *nix FTP server can have separate files named "fileABC" and "FILEabc". The FTP client must be case specific to get one of those files. If the FTP client is on a platform where the file system is case independent, such as Windows or IBM, getting either "fileABC" or "FILEabc" from the FTP server will replace "FILEABC" on the client side. Putting "FILEABC" from the client to the server without a target filename will result in three different files on the server.</a:t>
            </a:r>
            <a:endParaRPr lang="en-US" dirty="0">
              <a:solidFill>
                <a:schemeClr val="tx2"/>
              </a:solidFill>
            </a:endParaRPr>
          </a:p>
          <a:p>
            <a:endParaRPr lang="en-US" b="0" dirty="0"/>
          </a:p>
          <a:p>
            <a:r>
              <a:rPr lang="en-US" dirty="0"/>
              <a:t>Students may have noticed the above issues when transferring their C source code files from Windows or macOS to the matrix server.</a:t>
            </a:r>
          </a:p>
          <a:p>
            <a:endParaRPr lang="en-US" dirty="0"/>
          </a:p>
          <a:p>
            <a:r>
              <a:rPr lang="en-US" dirty="0"/>
              <a:t>Notes for ICT people using FTP with command line or GUIs can be found at </a:t>
            </a:r>
          </a:p>
          <a:p>
            <a:r>
              <a:rPr lang="en-US" dirty="0"/>
              <a:t>https://www.linkedin.com/learning/learning-ftp/what-is-ftp?u=2169170</a:t>
            </a:r>
          </a:p>
          <a:p>
            <a:endParaRPr lang="en-US" b="0" dirty="0"/>
          </a:p>
          <a:p>
            <a:r>
              <a:rPr lang="en-US" b="0" dirty="0"/>
              <a:t>https://deliciousbrains.com/how-unicode-works/</a:t>
            </a:r>
          </a:p>
        </p:txBody>
      </p:sp>
      <p:sp>
        <p:nvSpPr>
          <p:cNvPr id="4" name="Slide Number Placeholder 3"/>
          <p:cNvSpPr>
            <a:spLocks noGrp="1"/>
          </p:cNvSpPr>
          <p:nvPr>
            <p:ph type="sldNum" sz="quarter" idx="10"/>
          </p:nvPr>
        </p:nvSpPr>
        <p:spPr/>
        <p:txBody>
          <a:bodyPr/>
          <a:lstStyle/>
          <a:p>
            <a:fld id="{6CE49CAB-11E7-4E46-B3A8-B9759289B5BF}" type="slidenum">
              <a:rPr lang="en-US" smtClean="0"/>
              <a:t>17</a:t>
            </a:fld>
            <a:endParaRPr lang="en-US"/>
          </a:p>
        </p:txBody>
      </p:sp>
    </p:spTree>
    <p:extLst>
      <p:ext uri="{BB962C8B-B14F-4D97-AF65-F5344CB8AC3E}">
        <p14:creationId xmlns:p14="http://schemas.microsoft.com/office/powerpoint/2010/main" val="1710471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r>
              <a:rPr lang="en-CA" dirty="0"/>
              <a:t>3-Tier Architecture was invented to avoid many problems and issues with 2-Tier, Client-Server </a:t>
            </a:r>
            <a:r>
              <a:rPr lang="en-CA" b="1" dirty="0"/>
              <a:t>business applications…</a:t>
            </a:r>
            <a:r>
              <a:rPr lang="en-CA" b="0" dirty="0"/>
              <a:t>where p</a:t>
            </a:r>
            <a:r>
              <a:rPr lang="en-CA" dirty="0"/>
              <a:t>resentation </a:t>
            </a:r>
            <a:r>
              <a:rPr lang="en-CA" b="1" i="1" dirty="0"/>
              <a:t>and </a:t>
            </a:r>
            <a:r>
              <a:rPr lang="en-CA" dirty="0"/>
              <a:t>business application logic were in a resident client program with primarily data storage &amp; database on the server side.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CA" dirty="0"/>
              <a:t>software development, the analog of three-tier is known as MVC, Model – View – Controller, architecture.</a:t>
            </a:r>
          </a:p>
          <a:p>
            <a:r>
              <a:rPr lang="en-CA" dirty="0"/>
              <a:t>In overall systems development, 3-Tier Architecture is divided into 3 layers:</a:t>
            </a:r>
          </a:p>
          <a:p>
            <a:r>
              <a:rPr lang="en-CA" dirty="0"/>
              <a:t>Presentation Layer at Client (VIEW)</a:t>
            </a:r>
          </a:p>
          <a:p>
            <a:r>
              <a:rPr lang="en-US" dirty="0"/>
              <a:t>-</a:t>
            </a:r>
            <a:r>
              <a:rPr lang="en-CA" dirty="0"/>
              <a:t> User interface, input validation (values and simple rules based), calculations where data can easily be buffered on the client, graphics, charts, and non-textual display, device specific presentation (PCs with big screens down to smartphones) and overall User Experience. E.g. presents a table of data with calculated values which user can filter and sort without any Tier 2 or 3 interaction.</a:t>
            </a:r>
          </a:p>
          <a:p>
            <a:r>
              <a:rPr lang="en-US" dirty="0"/>
              <a:t>- Tier 1 is similar to the Thin Clients of Single-Tier architecture. Single-Tier and Three-Tier can seem very much the same from the user's POV. Users should not care or be aware of how many tiers or servers are involved at the other end.</a:t>
            </a:r>
            <a:endParaRPr lang="en-CA" dirty="0"/>
          </a:p>
          <a:p>
            <a:endParaRPr lang="en-CA" dirty="0"/>
          </a:p>
          <a:p>
            <a:r>
              <a:rPr lang="en-CA" dirty="0"/>
              <a:t>Functionality Layer at Application Server (CONTROLLER)</a:t>
            </a:r>
          </a:p>
          <a:p>
            <a:r>
              <a:rPr lang="en-US" dirty="0"/>
              <a:t>-</a:t>
            </a:r>
            <a:r>
              <a:rPr lang="en-CA" dirty="0"/>
              <a:t> Primarily passes data and message between Presentation/View and Data/Model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CA" dirty="0"/>
              <a:t> Rules for using the application are enforced here. Some "thinking" and decision making may occur here.</a:t>
            </a:r>
          </a:p>
          <a:p>
            <a:r>
              <a:rPr lang="en-US" dirty="0"/>
              <a:t>- example: web server with PHP that gets information from Data/Model layer and formats into HTML and JavaScript for presentation/view layer</a:t>
            </a:r>
            <a:endParaRPr lang="en-CA" dirty="0"/>
          </a:p>
          <a:p>
            <a:endParaRPr lang="en-CA" dirty="0"/>
          </a:p>
          <a:p>
            <a:r>
              <a:rPr lang="en-CA" dirty="0"/>
              <a:t>Data Layer at Database Server (MODEL)</a:t>
            </a:r>
          </a:p>
          <a:p>
            <a:r>
              <a:rPr lang="en-US" dirty="0"/>
              <a:t>-</a:t>
            </a:r>
            <a:r>
              <a:rPr lang="en-CA" dirty="0"/>
              <a:t> Data repository, load balancing, redundancy | fail-over, backup.</a:t>
            </a:r>
          </a:p>
          <a:p>
            <a:pPr marL="171450" indent="-171450">
              <a:buFontTx/>
              <a:buChar char="-"/>
            </a:pPr>
            <a:r>
              <a:rPr lang="en-US" dirty="0"/>
              <a:t>MySQL supporting PHP in Tier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CA" dirty="0"/>
              <a:t> "thinking" and decision making usually occur here</a:t>
            </a:r>
          </a:p>
          <a:p>
            <a:r>
              <a:rPr lang="en-CA" dirty="0"/>
              <a:t>- Business rules, application logic, input validation (data based, integrity checks, authority rules), data insertion/modification, complex calculations with inputs from many sources.</a:t>
            </a:r>
          </a:p>
          <a:p>
            <a:pPr marL="171450" indent="-171450">
              <a:buFontTx/>
              <a:buChar char="-"/>
            </a:pPr>
            <a:r>
              <a:rPr lang="en-CA" dirty="0"/>
              <a:t>N.B. the Model is NEVER stored on a publicly accessible server (unless you are Equifax and you don't want to be Equifax) , i.e. never on the web server.</a:t>
            </a:r>
          </a:p>
          <a:p>
            <a:endParaRPr lang="en-US" dirty="0"/>
          </a:p>
          <a:p>
            <a:r>
              <a:rPr lang="en-US" dirty="0"/>
              <a:t>Three layer graphic from https://www.jinfonet.com/wp-content/uploads/2018/08/3-tier_architecture-460x275.png</a:t>
            </a:r>
          </a:p>
          <a:p>
            <a:r>
              <a:rPr lang="en-US" dirty="0"/>
              <a:t>Tier 1, 2, 3 graphic from https://www.ibm.com/support/knowledgecenter/en/SS7JFU_8.5.5/com.ibm.websphere.express.doc/ae/covr_3-tier.html</a:t>
            </a:r>
          </a:p>
        </p:txBody>
      </p:sp>
      <p:sp>
        <p:nvSpPr>
          <p:cNvPr id="4" name="Slide Number Placeholder 3"/>
          <p:cNvSpPr>
            <a:spLocks noGrp="1"/>
          </p:cNvSpPr>
          <p:nvPr>
            <p:ph type="sldNum" sz="quarter" idx="10"/>
          </p:nvPr>
        </p:nvSpPr>
        <p:spPr/>
        <p:txBody>
          <a:bodyPr/>
          <a:lstStyle/>
          <a:p>
            <a:fld id="{6CE49CAB-11E7-4E46-B3A8-B9759289B5BF}" type="slidenum">
              <a:rPr lang="en-US" smtClean="0"/>
              <a:t>18</a:t>
            </a:fld>
            <a:endParaRPr lang="en-US"/>
          </a:p>
        </p:txBody>
      </p:sp>
    </p:spTree>
    <p:extLst>
      <p:ext uri="{BB962C8B-B14F-4D97-AF65-F5344CB8AC3E}">
        <p14:creationId xmlns:p14="http://schemas.microsoft.com/office/powerpoint/2010/main" val="1500724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why Three-Tier is used. Requests from users on a variety of devices are formatted by the Web-App server into queries sent to data stores. Those Models return result sets to the Controller in the Web-App server which sends data formed into HTML, CSS, JavaScript, JSON objects to the View in the presentation layer which formats the content for </a:t>
            </a:r>
            <a:r>
              <a:rPr lang="en-US"/>
              <a:t>the device.</a:t>
            </a:r>
            <a:endParaRPr lang="en-US" dirty="0"/>
          </a:p>
          <a:p>
            <a:endParaRPr lang="en-CA" dirty="0"/>
          </a:p>
          <a:p>
            <a:r>
              <a:rPr lang="en-CA" dirty="0"/>
              <a:t>https://www.jinfonet.com/wp-content/uploads/2017/12/3-tier-architecture-jreport-1-1024x690.png</a:t>
            </a:r>
          </a:p>
          <a:p>
            <a:r>
              <a:rPr lang="en-CA" dirty="0"/>
              <a:t>https://www.jinfonet.com/resources/bi-defined/3-tier-architecture-complete-overview/</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688246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2394347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r>
              <a:rPr lang="it-IT" dirty="0"/>
              <a:t>https://www.youtube.com/watch?v=XZmGGAbHqa0 Google data center</a:t>
            </a:r>
          </a:p>
          <a:p>
            <a:endParaRPr lang="en-CA" dirty="0"/>
          </a:p>
          <a:p>
            <a:r>
              <a:rPr lang="en-US" dirty="0"/>
              <a:t>F</a:t>
            </a:r>
            <a:r>
              <a:rPr lang="en-CA" dirty="0"/>
              <a:t>un fact: </a:t>
            </a:r>
            <a:r>
              <a:rPr lang="en-CA" b="1" dirty="0"/>
              <a:t>me.com</a:t>
            </a:r>
            <a:r>
              <a:rPr lang="en-CA" dirty="0"/>
              <a:t> is redirected to </a:t>
            </a:r>
            <a:r>
              <a:rPr lang="en-CA" b="1" dirty="0"/>
              <a:t>https://www.apple.com/icloud/</a:t>
            </a:r>
            <a:br>
              <a:rPr lang="en-CA" b="1" dirty="0"/>
            </a:br>
            <a:r>
              <a:rPr lang="en-CA" b="1" dirty="0"/>
              <a:t>me.ca is available.</a:t>
            </a:r>
          </a:p>
          <a:p>
            <a:endParaRPr lang="en-CA" b="1" dirty="0"/>
          </a:p>
          <a:p>
            <a:r>
              <a:rPr lang="en-CA" b="0" dirty="0"/>
              <a:t>See </a:t>
            </a:r>
            <a:r>
              <a:rPr lang="en-CA" b="1" dirty="0"/>
              <a:t>https://cloud.ibm.com/</a:t>
            </a:r>
          </a:p>
          <a:p>
            <a:endParaRPr lang="en-CA" b="1" dirty="0"/>
          </a:p>
          <a:p>
            <a:r>
              <a:rPr lang="en-CA" dirty="0"/>
              <a:t>Photo source – https://bpr.berkeley.edu/wp-content/uploads/2014/12/servers-770x513.jpg</a:t>
            </a:r>
          </a:p>
          <a:p>
            <a:r>
              <a:rPr lang="en-US" dirty="0"/>
              <a:t>S</a:t>
            </a:r>
            <a:r>
              <a:rPr lang="en-CA" dirty="0" err="1"/>
              <a:t>ee</a:t>
            </a:r>
            <a:r>
              <a:rPr lang="en-CA" dirty="0"/>
              <a:t> also server-farm by </a:t>
            </a:r>
            <a:r>
              <a:rPr lang="en-CA" dirty="0" err="1"/>
              <a:t>laboratorio</a:t>
            </a:r>
            <a:r>
              <a:rPr lang="en-CA" dirty="0"/>
              <a:t> </a:t>
            </a:r>
            <a:r>
              <a:rPr lang="en-CA" dirty="0" err="1"/>
              <a:t>linux</a:t>
            </a:r>
            <a:r>
              <a:rPr lang="en-CA" dirty="0"/>
              <a:t> (CC BY-NC-SA 2.0) https://flic.kr/p/SQVdB4</a:t>
            </a:r>
          </a:p>
          <a:p>
            <a:endParaRPr lang="en-CA" b="1" dirty="0"/>
          </a:p>
        </p:txBody>
      </p:sp>
      <p:sp>
        <p:nvSpPr>
          <p:cNvPr id="4" name="Slide Number Placeholder 3"/>
          <p:cNvSpPr>
            <a:spLocks noGrp="1"/>
          </p:cNvSpPr>
          <p:nvPr>
            <p:ph type="sldNum" sz="quarter" idx="10"/>
          </p:nvPr>
        </p:nvSpPr>
        <p:spPr/>
        <p:txBody>
          <a:bodyPr/>
          <a:lstStyle/>
          <a:p>
            <a:fld id="{6CE49CAB-11E7-4E46-B3A8-B9759289B5BF}" type="slidenum">
              <a:rPr lang="en-US" smtClean="0"/>
              <a:t>20</a:t>
            </a:fld>
            <a:endParaRPr lang="en-US"/>
          </a:p>
        </p:txBody>
      </p:sp>
    </p:spTree>
    <p:extLst>
      <p:ext uri="{BB962C8B-B14F-4D97-AF65-F5344CB8AC3E}">
        <p14:creationId xmlns:p14="http://schemas.microsoft.com/office/powerpoint/2010/main" val="1616091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IoT and mobile devices rapidly increase in number, computing is being pushed outwards.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https://www.itworldcanada.com/article/microsoft-announces-azure-edge-zone-in-partnership-with-5g-carriers/429307</a:t>
            </a:r>
          </a:p>
          <a:p>
            <a:r>
              <a:rPr lang="en-US" sz="1200" b="0" i="0" kern="1200" dirty="0">
                <a:solidFill>
                  <a:schemeClr val="tx1"/>
                </a:solidFill>
                <a:effectLst/>
                <a:latin typeface="+mn-lt"/>
                <a:ea typeface="+mn-ea"/>
                <a:cs typeface="+mn-cs"/>
              </a:rPr>
              <a:t>"</a:t>
            </a:r>
            <a:r>
              <a:rPr lang="en-CA" sz="1200" b="0" i="0" kern="1200" dirty="0">
                <a:solidFill>
                  <a:schemeClr val="tx1"/>
                </a:solidFill>
                <a:effectLst/>
                <a:latin typeface="+mn-lt"/>
                <a:ea typeface="+mn-ea"/>
                <a:cs typeface="+mn-cs"/>
              </a:rPr>
              <a:t>Microsoft will be partnering with 5G carriers to release Azure Edge Zones and Azure Private Edge Zones.</a:t>
            </a:r>
          </a:p>
          <a:p>
            <a:r>
              <a:rPr lang="en-CA" sz="1200" b="0" i="0" kern="1200" dirty="0">
                <a:solidFill>
                  <a:schemeClr val="tx1"/>
                </a:solidFill>
                <a:effectLst/>
                <a:latin typeface="+mn-lt"/>
                <a:ea typeface="+mn-ea"/>
                <a:cs typeface="+mn-cs"/>
              </a:rPr>
              <a:t>As its name implies, the Azure Edge Zones are edge computing services that bring data computing power closer to the edge of the network, where the endpoint devices communicate with the service backend. … The goal is to bring ultra-low latency to time-sensitive applications such as gaming, game streaming, online events, and IoT.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https://en.wikipedia.org/wiki/Cloud_computing</a:t>
            </a:r>
          </a:p>
          <a:p>
            <a:r>
              <a:rPr lang="en-US" sz="1200" b="0" i="0" kern="1200" dirty="0">
                <a:solidFill>
                  <a:schemeClr val="tx1"/>
                </a:solidFill>
                <a:effectLst/>
                <a:latin typeface="+mn-lt"/>
                <a:ea typeface="+mn-ea"/>
                <a:cs typeface="+mn-cs"/>
              </a:rPr>
              <a:t>https://en.wikipedia.org/wiki/Fog_computing</a:t>
            </a:r>
          </a:p>
          <a:p>
            <a:r>
              <a:rPr lang="en-US" sz="1200" b="0" i="0" kern="1200" dirty="0">
                <a:solidFill>
                  <a:schemeClr val="tx1"/>
                </a:solidFill>
                <a:effectLst/>
                <a:latin typeface="+mn-lt"/>
                <a:ea typeface="+mn-ea"/>
                <a:cs typeface="+mn-cs"/>
              </a:rPr>
              <a:t>https://en.wikipedia.org/wiki/Edge_computing</a:t>
            </a:r>
          </a:p>
          <a:p>
            <a:endParaRPr lang="en-CA" dirty="0"/>
          </a:p>
          <a:p>
            <a:r>
              <a:rPr lang="en-CA" sz="1200" kern="1200" dirty="0">
                <a:solidFill>
                  <a:schemeClr val="tx1"/>
                </a:solidFill>
                <a:effectLst/>
                <a:latin typeface="+mn-lt"/>
                <a:ea typeface="+mn-ea"/>
                <a:cs typeface="+mn-cs"/>
              </a:rPr>
              <a:t>Cloud computing has expanded to fog and to edge given the explosion of nodes and devices needing cloud services. Edge computing is also about devices talking directly to each other, e.g. cooperative autonomous vehicles which will negotiate directly with each other over 5G mesh networks to make real-time decisions without having to be connected through cloud services which would introduce too much latency.</a:t>
            </a:r>
          </a:p>
          <a:p>
            <a:r>
              <a:rPr lang="en-CA" sz="1200" kern="1200" dirty="0">
                <a:solidFill>
                  <a:schemeClr val="tx1"/>
                </a:solidFill>
                <a:effectLst/>
                <a:latin typeface="+mn-lt"/>
                <a:ea typeface="+mn-ea"/>
                <a:cs typeface="+mn-cs"/>
              </a:rPr>
              <a:t>AI ASIC </a:t>
            </a:r>
            <a:r>
              <a:rPr lang="en-CA" dirty="0"/>
              <a:t>on phones in next few years. Combined with 5G…look out!</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https://medium.com/@alexanderderekrein/ai-asics-in-phones-what-it-means-for-the-world-and-you-9df18bb5c9e6 </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See </a:t>
            </a:r>
            <a:r>
              <a:rPr lang="en-CA" sz="1200" u="sng" kern="1200" dirty="0">
                <a:solidFill>
                  <a:schemeClr val="tx1"/>
                </a:solidFill>
                <a:effectLst/>
                <a:latin typeface="+mn-lt"/>
                <a:ea typeface="+mn-ea"/>
                <a:cs typeface="+mn-cs"/>
                <a:hlinkClick r:id="rId3"/>
              </a:rPr>
              <a:t>https://www.cbinsights.com/research/5g-next-gen-wireless-system/</a:t>
            </a:r>
            <a:r>
              <a:rPr lang="en-CA" sz="1200" kern="1200" dirty="0">
                <a:solidFill>
                  <a:schemeClr val="tx1"/>
                </a:solidFill>
                <a:effectLst/>
                <a:latin typeface="+mn-lt"/>
                <a:ea typeface="+mn-ea"/>
                <a:cs typeface="+mn-cs"/>
              </a:rPr>
              <a:t> for overview.</a:t>
            </a:r>
          </a:p>
          <a:p>
            <a:r>
              <a:rPr lang="en-CA" sz="1200" kern="1200" dirty="0">
                <a:solidFill>
                  <a:schemeClr val="tx1"/>
                </a:solidFill>
                <a:effectLst/>
                <a:latin typeface="+mn-lt"/>
                <a:ea typeface="+mn-ea"/>
                <a:cs typeface="+mn-cs"/>
              </a:rPr>
              <a:t>https://www.itworldcanada.com/blog/an-innovative-framework-that-will-help-the-iot-industry-scale-into-the-billions/427907</a:t>
            </a:r>
          </a:p>
          <a:p>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21</a:t>
            </a:fld>
            <a:endParaRPr lang="en-US"/>
          </a:p>
        </p:txBody>
      </p:sp>
    </p:spTree>
    <p:extLst>
      <p:ext uri="{BB962C8B-B14F-4D97-AF65-F5344CB8AC3E}">
        <p14:creationId xmlns:p14="http://schemas.microsoft.com/office/powerpoint/2010/main" val="17524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r>
              <a:rPr lang="en-US" dirty="0"/>
              <a:t>Your data, your programming (IP), your web site, your business, and your livelihood is still on someone else’s computer. A high level of trust is assumed.</a:t>
            </a:r>
          </a:p>
          <a:p>
            <a:endParaRPr lang="en-US" dirty="0"/>
          </a:p>
          <a:p>
            <a:r>
              <a:rPr lang="en-CA" dirty="0">
                <a:solidFill>
                  <a:schemeClr val="tx2"/>
                </a:solidFill>
              </a:rPr>
              <a:t>Scalable = quickly provision more always-on computing resources (satisfies growing need for long term resources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chemeClr val="tx2"/>
                </a:solidFill>
              </a:rPr>
              <a:t>Elastic = quickly and temporarily acquire more computing resources (high cost to satisfy peak demand but only for short periods)</a:t>
            </a:r>
          </a:p>
          <a:p>
            <a:endParaRPr lang="en-CA" dirty="0">
              <a:solidFill>
                <a:schemeClr val="tx2"/>
              </a:solidFill>
            </a:endParaRPr>
          </a:p>
          <a:p>
            <a:r>
              <a:rPr lang="en-CA" dirty="0">
                <a:solidFill>
                  <a:schemeClr val="tx2"/>
                </a:solidFill>
              </a:rPr>
              <a:t>Distributed Computing: instead of a single cloud system servicing many small devices, Distributed Computing is a cloud of small devices supporting a single system. Small systems on the 'EDGE' of the Internet process data with their spare CPU cycles and feed the results back to a single system to speed up CPU intensive tasks which would be too expensive and/or too slow to run in the traditional cloud or a local supercomputer.</a:t>
            </a: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22</a:t>
            </a:fld>
            <a:endParaRPr lang="en-US"/>
          </a:p>
        </p:txBody>
      </p:sp>
    </p:spTree>
    <p:extLst>
      <p:ext uri="{BB962C8B-B14F-4D97-AF65-F5344CB8AC3E}">
        <p14:creationId xmlns:p14="http://schemas.microsoft.com/office/powerpoint/2010/main" val="1272199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https://en.wikipedia.org/wiki/Cloud_computing#/media/File:Cloud_computing.svg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Remember, there is no such thing as the cloud when you are talking to IT professionals. </a:t>
            </a:r>
          </a:p>
          <a:p>
            <a:r>
              <a:rPr lang="en-US" sz="1200" b="0" i="0" kern="1200" dirty="0">
                <a:solidFill>
                  <a:schemeClr val="tx1"/>
                </a:solidFill>
                <a:effectLst/>
                <a:latin typeface="+mn-lt"/>
                <a:ea typeface="+mn-ea"/>
                <a:cs typeface="+mn-cs"/>
              </a:rPr>
              <a:t>https://www.technologyreview.com/s/425970/who-coined-cloud-computing/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https://www.bbvaopenmind.com/en/10-myths-about-cloud-computing/</a:t>
            </a:r>
          </a:p>
          <a:p>
            <a:endParaRPr lang="en-US"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http://www.zdnet.com/article/stop-saying-the-cloud-is-just-someone-elses-computer-because-its-not/</a:t>
            </a:r>
          </a:p>
          <a:p>
            <a:r>
              <a:rPr lang="en-CA" sz="1200" b="0" i="0" kern="1200" dirty="0">
                <a:solidFill>
                  <a:schemeClr val="tx1"/>
                </a:solidFill>
                <a:effectLst/>
                <a:latin typeface="+mn-lt"/>
                <a:ea typeface="+mn-ea"/>
                <a:cs typeface="+mn-cs"/>
              </a:rPr>
              <a:t>Mary </a:t>
            </a:r>
            <a:r>
              <a:rPr lang="en-CA" sz="1200" b="0" i="0" kern="1200" dirty="0" err="1">
                <a:solidFill>
                  <a:schemeClr val="tx1"/>
                </a:solidFill>
                <a:effectLst/>
                <a:latin typeface="+mn-lt"/>
                <a:ea typeface="+mn-ea"/>
                <a:cs typeface="+mn-cs"/>
              </a:rPr>
              <a:t>Branscombe</a:t>
            </a:r>
            <a:r>
              <a:rPr lang="en-CA" sz="1200" b="0" i="0" kern="1200" dirty="0">
                <a:solidFill>
                  <a:schemeClr val="tx1"/>
                </a:solidFill>
                <a:effectLst/>
                <a:latin typeface="+mn-lt"/>
                <a:ea typeface="+mn-ea"/>
                <a:cs typeface="+mn-cs"/>
              </a:rPr>
              <a:t>, July 12, 2016, </a:t>
            </a:r>
            <a:r>
              <a:rPr lang="en-CA" sz="1200" b="0" i="0" kern="1200" dirty="0" err="1">
                <a:solidFill>
                  <a:schemeClr val="tx1"/>
                </a:solidFill>
                <a:effectLst/>
                <a:latin typeface="+mn-lt"/>
                <a:ea typeface="+mn-ea"/>
                <a:cs typeface="+mn-cs"/>
              </a:rPr>
              <a:t>ZDnet</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The cloud is more than just someone else's computer accessible over the Internet. It is a high availability, “hyperscale, automated computer farm run by someone who's better at automation and security than you, and can buy electricity and servers and network connectivity more cheaply than you ”</a:t>
            </a:r>
          </a:p>
          <a:p>
            <a:r>
              <a:rPr lang="en-US" sz="1200" b="0" i="0" kern="1200" dirty="0">
                <a:solidFill>
                  <a:schemeClr val="tx1"/>
                </a:solidFill>
                <a:effectLst/>
                <a:latin typeface="+mn-lt"/>
                <a:ea typeface="+mn-ea"/>
                <a:cs typeface="+mn-cs"/>
              </a:rPr>
              <a:t>“</a:t>
            </a:r>
            <a:r>
              <a:rPr lang="en-CA" sz="1200" b="0" i="0" kern="1200" dirty="0">
                <a:solidFill>
                  <a:schemeClr val="tx1"/>
                </a:solidFill>
                <a:effectLst/>
                <a:latin typeface="+mn-lt"/>
                <a:ea typeface="+mn-ea"/>
                <a:cs typeface="+mn-cs"/>
              </a:rPr>
              <a:t>This is software-defined computing that's a step beyond hardware virtualisation; the CPU that runs the computation is a fungible resource that's allocated by software, at whatever level of abstraction you want. If you want a server to run your VM, you can have that. If you want to run PHP, Node or .NET code without caring where or how it runs, you can do that. If you want to stream sensor data from IoT devices or index a website or do any other arbitrary computation, you don't need a server to do that -- you just need the compute power available to you over the Internet.”</a:t>
            </a:r>
          </a:p>
        </p:txBody>
      </p:sp>
      <p:sp>
        <p:nvSpPr>
          <p:cNvPr id="4" name="Slide Number Placeholder 3"/>
          <p:cNvSpPr>
            <a:spLocks noGrp="1"/>
          </p:cNvSpPr>
          <p:nvPr>
            <p:ph type="sldNum" sz="quarter" idx="5"/>
          </p:nvPr>
        </p:nvSpPr>
        <p:spPr/>
        <p:txBody>
          <a:bodyPr/>
          <a:lstStyle/>
          <a:p>
            <a:fld id="{6CE49CAB-11E7-4E46-B3A8-B9759289B5BF}" type="slidenum">
              <a:rPr lang="en-US" smtClean="0"/>
              <a:t>23</a:t>
            </a:fld>
            <a:endParaRPr lang="en-US"/>
          </a:p>
        </p:txBody>
      </p:sp>
    </p:spTree>
    <p:extLst>
      <p:ext uri="{BB962C8B-B14F-4D97-AF65-F5344CB8AC3E}">
        <p14:creationId xmlns:p14="http://schemas.microsoft.com/office/powerpoint/2010/main" val="1549360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and the following slides are important because clients and colleagues will expect you to know the "cloud" has different levels of service.</a:t>
            </a:r>
          </a:p>
          <a:p>
            <a:endParaRPr lang="en-US" dirty="0"/>
          </a:p>
          <a:p>
            <a:r>
              <a:rPr lang="en-US" dirty="0"/>
              <a:t>Cloud Computing the practice of “</a:t>
            </a:r>
            <a:r>
              <a:rPr lang="en-US" dirty="0">
                <a:solidFill>
                  <a:schemeClr val="tx2"/>
                </a:solidFill>
              </a:rPr>
              <a:t>using a network of remote servers on the Internet</a:t>
            </a:r>
            <a:r>
              <a:rPr lang="en-US" dirty="0"/>
              <a:t>” to store, manage, and process data, rather than a local server or a personal computer.</a:t>
            </a:r>
          </a:p>
          <a:p>
            <a:r>
              <a:rPr lang="en-CA" dirty="0"/>
              <a:t>provides “</a:t>
            </a:r>
            <a:r>
              <a:rPr lang="en-CA" dirty="0">
                <a:solidFill>
                  <a:schemeClr val="tx2"/>
                </a:solidFill>
              </a:rPr>
              <a:t>shared infrastructure, dev platform, or applications, on demand</a:t>
            </a:r>
            <a:r>
              <a:rPr lang="en-CA" dirty="0"/>
              <a:t>.”</a:t>
            </a:r>
          </a:p>
          <a:p>
            <a:r>
              <a:rPr lang="en-CA" dirty="0"/>
              <a:t>rapidly provisioned (and released) with minimal management effort. Low start up cost.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your data, your programming (Intellectual Property), your web site, your business, and your livelihood is on someone else’s computer.</a:t>
            </a:r>
          </a:p>
          <a:p>
            <a:endParaRPr lang="en-US" dirty="0"/>
          </a:p>
          <a:p>
            <a:r>
              <a:rPr lang="en-US" dirty="0"/>
              <a:t>https://www.bmc.com/blogs/saas-vs-paas-vs-iaas-whats-the-difference-and-how-to-choose/</a:t>
            </a:r>
          </a:p>
          <a:p>
            <a:r>
              <a:rPr lang="en-US" b="1" dirty="0"/>
              <a:t>https://apprenda.com/library/paas/iaas-paas-saas-explained-compared/</a:t>
            </a:r>
          </a:p>
          <a:p>
            <a:r>
              <a:rPr lang="en-US" b="1" dirty="0"/>
              <a:t>https://www.cloudwards.net/understanding-cloud-terminology-what-does-iaas-paas-and-</a:t>
            </a:r>
          </a:p>
          <a:p>
            <a:r>
              <a:rPr lang="en-US" b="1" dirty="0"/>
              <a:t>-mean/</a:t>
            </a:r>
          </a:p>
          <a:p>
            <a:r>
              <a:rPr lang="en-US" dirty="0"/>
              <a:t>https://www.salesforce.com/ca/saas/</a:t>
            </a:r>
          </a:p>
          <a:p>
            <a:r>
              <a:rPr lang="en-US" dirty="0"/>
              <a:t>https://getnerdio.com/blog/10-popular-software-service-examples/</a:t>
            </a:r>
          </a:p>
          <a:p>
            <a:endParaRPr lang="en-US" dirty="0"/>
          </a:p>
          <a:p>
            <a:r>
              <a:rPr lang="en-US" dirty="0"/>
              <a:t>The authoritative definitions:</a:t>
            </a:r>
          </a:p>
          <a:p>
            <a:r>
              <a:rPr lang="en-CA" dirty="0"/>
              <a:t>Evaluation of Cloud Computing Services Based on NIST SP 800-145</a:t>
            </a:r>
            <a:br>
              <a:rPr lang="en-US" dirty="0"/>
            </a:br>
            <a:r>
              <a:rPr lang="en-US" dirty="0"/>
              <a:t>https://nvlpubs.nist.gov/nistpubs/SpecialPublications/NIST.SP.500-322.pdf</a:t>
            </a:r>
            <a:br>
              <a:rPr lang="en-US" dirty="0"/>
            </a:br>
            <a:r>
              <a:rPr lang="en-CA" dirty="0"/>
              <a:t>This document provides clarification for qualifying a given computing capability as a cloud service by determining if it aligns with the NIST definition of cloud computing; and for categorizing a cloud service according to the most appropriate service model Software as a Service (SaaS), Platform as a Service, (PaaS), and Infrastructure as a Service (IaaS).</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061A86F-B2F3-4774-A492-FBD3589ED611}" type="slidenum">
              <a:rPr lang="en-US" smtClean="0"/>
              <a:t>24</a:t>
            </a:fld>
            <a:endParaRPr lang="en-US"/>
          </a:p>
        </p:txBody>
      </p:sp>
    </p:spTree>
    <p:extLst>
      <p:ext uri="{BB962C8B-B14F-4D97-AF65-F5344CB8AC3E}">
        <p14:creationId xmlns:p14="http://schemas.microsoft.com/office/powerpoint/2010/main" val="2757494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Chart from </a:t>
            </a:r>
          </a:p>
          <a:p>
            <a:r>
              <a:rPr lang="en-CA" dirty="0"/>
              <a:t>https://www.bmc.com/blogs/saas-vs-paas-vs-iaas-whats-the-difference-and-how-to-choose/</a:t>
            </a:r>
          </a:p>
          <a:p>
            <a:endParaRPr lang="en-CA" dirty="0"/>
          </a:p>
          <a:p>
            <a:r>
              <a:rPr lang="en-CA" dirty="0"/>
              <a:t>IaaS has a range like having a car but not owning it: You operate the hardware.</a:t>
            </a:r>
          </a:p>
          <a:p>
            <a:r>
              <a:rPr lang="en-CA" dirty="0"/>
              <a:t>Leasing – you are responsible for everything except buying it and selling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Rental – short term needs, e.g. a truck or van</a:t>
            </a:r>
          </a:p>
          <a:p>
            <a:r>
              <a:rPr lang="en-CA" dirty="0"/>
              <a:t>Subscription – includes insurance and flexibility in changing cars</a:t>
            </a:r>
          </a:p>
          <a:p>
            <a:r>
              <a:rPr lang="en-CA" dirty="0"/>
              <a:t>Carshare – they cover everything including fuel and insurance</a:t>
            </a:r>
          </a:p>
          <a:p>
            <a:r>
              <a:rPr lang="en-CA" dirty="0"/>
              <a:t>In every case, you still do the driving.</a:t>
            </a:r>
          </a:p>
          <a:p>
            <a:endParaRPr lang="en-CA" dirty="0"/>
          </a:p>
          <a:p>
            <a:r>
              <a:rPr lang="en-CA" dirty="0"/>
              <a:t>PaaS is using a car but not having to drive it.</a:t>
            </a:r>
            <a:br>
              <a:rPr lang="en-CA" dirty="0"/>
            </a:br>
            <a:r>
              <a:rPr lang="en-CA" dirty="0"/>
              <a:t>You bring the passengers and their luggage. You tell the driver where you want to go. </a:t>
            </a:r>
          </a:p>
          <a:p>
            <a:endParaRPr lang="en-CA" dirty="0"/>
          </a:p>
          <a:p>
            <a:r>
              <a:rPr lang="en-CA" dirty="0"/>
              <a:t>SaaS is using transportation services that already exist whether you use them or not. There is a small pay-per-use fee to get on. There is no setup or configuration. You do not tell the driver where you want to go; you get on and off at designated points. It is not as convenient but it is cheap and available…according to someone else's design and routing. </a:t>
            </a:r>
          </a:p>
          <a:p>
            <a:endParaRPr lang="en-CA" dirty="0"/>
          </a:p>
          <a:p>
            <a:r>
              <a:rPr lang="en-CA" dirty="0"/>
              <a:t>Very Full stack developers would use IaaS.</a:t>
            </a:r>
          </a:p>
          <a:p>
            <a:r>
              <a:rPr lang="en-CA" dirty="0"/>
              <a:t>Dev stack developers use PaaS as would MEAN stack "full-stack" developers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25</a:t>
            </a:fld>
            <a:endParaRPr lang="en-US"/>
          </a:p>
        </p:txBody>
      </p:sp>
    </p:spTree>
    <p:extLst>
      <p:ext uri="{BB962C8B-B14F-4D97-AF65-F5344CB8AC3E}">
        <p14:creationId xmlns:p14="http://schemas.microsoft.com/office/powerpoint/2010/main" val="2466984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can </a:t>
            </a:r>
            <a:r>
              <a:rPr lang="en-CA" dirty="0"/>
              <a:t>eliminate capital expenditures companies traditionally make to buy their own on-premises hardware, IaaS </a:t>
            </a:r>
            <a:r>
              <a:rPr lang="en-US" dirty="0"/>
              <a:t>can be a complete virtualized computer </a:t>
            </a:r>
            <a:r>
              <a:rPr lang="en-US" dirty="0" err="1"/>
              <a:t>centre</a:t>
            </a:r>
            <a:r>
              <a:rPr lang="en-US" dirty="0"/>
              <a:t>. </a:t>
            </a:r>
          </a:p>
          <a:p>
            <a:r>
              <a:rPr lang="en-US" dirty="0"/>
              <a:t>https://www.itworldcanada.com/article/head-start-helping-amazon-remain-the-top-public-cloud-provider-in-canada/402533</a:t>
            </a:r>
          </a:p>
          <a:p>
            <a:r>
              <a:rPr lang="en-US" dirty="0"/>
              <a:t>https://aws.amazon.com/directconnect/ &lt;– uses "dark fiber"</a:t>
            </a:r>
          </a:p>
          <a:p>
            <a:endParaRPr lang="en-US" dirty="0"/>
          </a:p>
          <a:p>
            <a:r>
              <a:rPr lang="en-CA" dirty="0"/>
              <a:t>With IaaS, a provider supplies the basic compute, storage and networking infrastructure along with the hypervisor (the virtualization layer). ICT admin users must then create virtual machines, install operating systems, support applications and data, and handle all of the configuration and management associated with those tasks. </a:t>
            </a:r>
            <a:r>
              <a:rPr lang="en-US" dirty="0"/>
              <a:t>IaaS does not do much by itself, it is hardware/OS/networking you can use. </a:t>
            </a:r>
            <a:r>
              <a:rPr lang="en-CA" sz="1200" kern="1200" dirty="0">
                <a:solidFill>
                  <a:schemeClr val="tx1"/>
                </a:solidFill>
                <a:effectLst/>
                <a:latin typeface="+mn-lt"/>
                <a:ea typeface="+mn-ea"/>
                <a:cs typeface="+mn-cs"/>
              </a:rPr>
              <a:t>IaaS is anything not on your premises but somehow connected to or supporting your system delivery at a low level.</a:t>
            </a:r>
            <a:endParaRPr lang="en-US" dirty="0"/>
          </a:p>
          <a:p>
            <a:r>
              <a:rPr lang="en-US" dirty="0"/>
              <a:t>https://cloud.google.com/</a:t>
            </a:r>
          </a:p>
          <a:p>
            <a:r>
              <a:rPr lang="en-US" dirty="0"/>
              <a:t>https://aws.amazon.com/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http://www.businessnewsdaily.com/5851-cloud-storage-solutions.html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http://searchcloudcomputing.techtarget.com/definition/Platform-as-a-Service-PaaS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Scaling Up or scalability is the ability to add capacity as your business grows or elasticity to deal with peaks in demand (concert tickets, Christmas buying season, weather and news events, US election night: the Canadian Immigration server (www.cic.gc.ca) </a:t>
            </a:r>
            <a:r>
              <a:rPr lang="en-CA" sz="1200" b="0" i="0" kern="1200" dirty="0">
                <a:solidFill>
                  <a:schemeClr val="tx1"/>
                </a:solidFill>
                <a:effectLst/>
                <a:latin typeface="+mn-lt"/>
                <a:ea typeface="+mn-ea"/>
                <a:cs typeface="+mn-cs"/>
              </a:rPr>
              <a:t>crashed as the 2016 November USA election results were rolling in. The site went down about 10:30 p.m. ET that day with intermittent accessibility </a:t>
            </a:r>
            <a:r>
              <a:rPr lang="en-US" sz="1200" b="0" i="0" kern="1200" dirty="0">
                <a:solidFill>
                  <a:schemeClr val="tx1"/>
                </a:solidFill>
                <a:effectLst/>
                <a:latin typeface="+mn-lt"/>
                <a:ea typeface="+mn-ea"/>
                <a:cs typeface="+mn-cs"/>
              </a:rPr>
              <a:t>the next day or two until Americans got used to the idea that Donald Trump would be their new president.</a:t>
            </a:r>
            <a:endParaRPr lang="en-US" dirty="0"/>
          </a:p>
          <a:p>
            <a:endParaRPr lang="en-US" dirty="0"/>
          </a:p>
          <a:p>
            <a:r>
              <a:rPr lang="en-US" dirty="0"/>
              <a:t>Your ISP provides the networking infrastructure (Tier 3 connection to your house, physical nodes, routers, switches, network servers to Tier 2 network providers who then connect to Tier 1 backbones). For the most part, it is up to you how you use it. You hardly know your ISP is there except for your monthly billing. Infrastructure tends to be mostly invisible. Your ISP may provide other additional services but this is IaaS.</a:t>
            </a:r>
          </a:p>
          <a:p>
            <a:endParaRPr lang="en-US" dirty="0"/>
          </a:p>
          <a:p>
            <a:r>
              <a:rPr lang="en-CA" dirty="0"/>
              <a:t>By contrast, IBM Capacity on Demand is a local version of this concept where you can turn on extra server capacity as you need it for your non-cloud infrastructure. It is literally extra CPUs built into the server on your premises which you pay a fee to activate.</a:t>
            </a: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26</a:t>
            </a:fld>
            <a:endParaRPr lang="en-US"/>
          </a:p>
        </p:txBody>
      </p:sp>
    </p:spTree>
    <p:extLst>
      <p:ext uri="{BB962C8B-B14F-4D97-AF65-F5344CB8AC3E}">
        <p14:creationId xmlns:p14="http://schemas.microsoft.com/office/powerpoint/2010/main" val="761181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With PaaS, a provider offers more of the application stack than IaaS providers, adding operating systems, middleware (such as databases) and other runtimes into the cloud environment. P</a:t>
            </a:r>
            <a:r>
              <a:rPr lang="en-US" dirty="0" err="1"/>
              <a:t>aaS</a:t>
            </a:r>
            <a:r>
              <a:rPr lang="en-US" dirty="0"/>
              <a:t> can </a:t>
            </a:r>
            <a:r>
              <a:rPr lang="en-CA" dirty="0"/>
              <a:t>eliminate capital expenditures companies traditionally make to buy their own on-premises hardware </a:t>
            </a:r>
            <a:r>
              <a:rPr lang="en-CA" b="1" dirty="0"/>
              <a:t>and </a:t>
            </a:r>
            <a:r>
              <a:rPr lang="en-US" b="1" dirty="0"/>
              <a:t>software</a:t>
            </a:r>
            <a:r>
              <a:rPr lang="en-US" dirty="0"/>
              <a:t>. Conceptually, PaaS is a </a:t>
            </a:r>
            <a:r>
              <a:rPr lang="en-CA" dirty="0"/>
              <a:t>Platform which runs on top of Infrastructure (</a:t>
            </a:r>
            <a:r>
              <a:rPr lang="en-CA" dirty="0" err="1"/>
              <a:t>Iaas</a:t>
            </a:r>
            <a:r>
              <a:rPr lang="en-CA"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PaaS provider builds and supplies a resilient and optimized environment on which users (IT developers and administrators) can install applications and data sets. Developers focus on creating and running applications using the virtual PaaS. IT administrators do not have to construct and maintain the underlying infrastructure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Many PaaS products are geared toward software development. These platforms offer compute and storage infrastructure, as well as text editing, version management, compiling and testing services that help developers create new software more quickly and efficiently. A PaaS product can also enable development teams to collaborate and work together, regardless of their physical location. </a:t>
            </a:r>
            <a:endParaRPr lang="en-US" dirty="0"/>
          </a:p>
          <a:p>
            <a:endParaRPr lang="en-US" dirty="0"/>
          </a:p>
          <a:p>
            <a:r>
              <a:rPr lang="en-US" dirty="0"/>
              <a:t>PaaS is how Shopify performs an average of 6,000 builds per weekday. They build their own PaaS configuration for their many developers to use.</a:t>
            </a:r>
          </a:p>
          <a:p>
            <a:r>
              <a:rPr lang="en-US" dirty="0"/>
              <a:t>https://www.infoq.com/news/2018/07/shopify-kubernetes-paas</a:t>
            </a:r>
            <a:br>
              <a:rPr lang="en-US" dirty="0"/>
            </a:br>
            <a:r>
              <a:rPr lang="en-US" dirty="0"/>
              <a:t>https://engineering.shopify.com/blogs/engineering/shopify-infrastructure-collaboration-with-google</a:t>
            </a:r>
          </a:p>
          <a:p>
            <a:r>
              <a:rPr lang="en-US" dirty="0"/>
              <a:t>Shopify is a </a:t>
            </a:r>
            <a:r>
              <a:rPr lang="en-CA" dirty="0"/>
              <a:t>Canadian e-commerce company that offers a proprietary e-commerce platform for online stores and retail point-of-sale systems. That is SaaS to their clients. Shopify currently has 3000+ employees, and the company processed $26 billion is transactions in 2017. The underlying e-commerce software platform sees 80k+ requests per second during peak demand and $82B in merchandise purchased through their systems. Shopify was started in 2004 in Ottawa by three snowboarders starting an online store to sell some high-end snowboards from small snowboard companies. </a:t>
            </a:r>
          </a:p>
          <a:p>
            <a:r>
              <a:rPr lang="en-US" dirty="0"/>
              <a:t>https://www.theglobeandmail.com/report-on-business/rob-magazine/meet-our-ceo-of-the-year/article21734931/</a:t>
            </a:r>
          </a:p>
          <a:p>
            <a:r>
              <a:rPr lang="en-CA" dirty="0"/>
              <a:t>'The trouble was, the e-commerce software available at the time was, as far as </a:t>
            </a:r>
            <a:r>
              <a:rPr lang="en-CA" dirty="0" err="1"/>
              <a:t>Lütke</a:t>
            </a:r>
            <a:r>
              <a:rPr lang="en-CA" dirty="0"/>
              <a:t> was concerned, crap. It seemed to have been designed by people who had no experience in retailing. "The terminology was wrong, approach was wrong," says </a:t>
            </a:r>
            <a:r>
              <a:rPr lang="en-CA" dirty="0" err="1"/>
              <a:t>Lütke</a:t>
            </a:r>
            <a:r>
              <a:rPr lang="en-CA" dirty="0"/>
              <a:t>. "I'm like, You can't organize a business the way this software forces you to." '</a:t>
            </a:r>
            <a:endParaRPr lang="en-US" dirty="0"/>
          </a:p>
          <a:p>
            <a:r>
              <a:rPr lang="en-US" dirty="0"/>
              <a:t>– exactly. E-commerce platforms built in the previous 10 years during the rise of the Internet were designed by programmers who didn't understand the problem (online retailing) they were trying to solve. </a:t>
            </a:r>
          </a:p>
        </p:txBody>
      </p:sp>
      <p:sp>
        <p:nvSpPr>
          <p:cNvPr id="4" name="Slide Number Placeholder 3"/>
          <p:cNvSpPr>
            <a:spLocks noGrp="1"/>
          </p:cNvSpPr>
          <p:nvPr>
            <p:ph type="sldNum" sz="quarter" idx="10"/>
          </p:nvPr>
        </p:nvSpPr>
        <p:spPr/>
        <p:txBody>
          <a:bodyPr/>
          <a:lstStyle/>
          <a:p>
            <a:fld id="{6CE49CAB-11E7-4E46-B3A8-B9759289B5BF}" type="slidenum">
              <a:rPr lang="en-US" smtClean="0"/>
              <a:t>27</a:t>
            </a:fld>
            <a:endParaRPr lang="en-US"/>
          </a:p>
        </p:txBody>
      </p:sp>
    </p:spTree>
    <p:extLst>
      <p:ext uri="{BB962C8B-B14F-4D97-AF65-F5344CB8AC3E}">
        <p14:creationId xmlns:p14="http://schemas.microsoft.com/office/powerpoint/2010/main" val="2149480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Conceptually, </a:t>
            </a:r>
            <a:r>
              <a:rPr lang="en-US" dirty="0"/>
              <a:t>SaaS runs on top of a </a:t>
            </a:r>
            <a:r>
              <a:rPr lang="en-CA" dirty="0"/>
              <a:t>Platform which runs on top of Infrastructure.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SaaS: </a:t>
            </a:r>
            <a:r>
              <a:rPr lang="en-CA" i="0" dirty="0"/>
              <a:t>There is a browser and software to interface with </a:t>
            </a:r>
            <a:r>
              <a:rPr lang="en-CA" i="1" dirty="0"/>
              <a:t>anything </a:t>
            </a:r>
            <a:r>
              <a:rPr lang="en-CA" i="0" dirty="0"/>
              <a:t>in the cloud (including IaaS and PaaS); don't think of SaaS as </a:t>
            </a:r>
            <a:r>
              <a:rPr lang="en-CA" i="1" dirty="0"/>
              <a:t>just </a:t>
            </a:r>
            <a:r>
              <a:rPr lang="en-CA" i="0" dirty="0"/>
              <a:t>software </a:t>
            </a:r>
            <a:r>
              <a:rPr lang="en-CA" i="0"/>
              <a:t>or that something </a:t>
            </a:r>
            <a:r>
              <a:rPr lang="en-CA" i="0" dirty="0"/>
              <a:t>is SaaS just because it runs in a browser. Think of SaaS as an </a:t>
            </a:r>
            <a:r>
              <a:rPr lang="en-CA" b="1" i="1" u="sng" dirty="0"/>
              <a:t>application</a:t>
            </a:r>
            <a:r>
              <a:rPr lang="en-CA" i="1" dirty="0"/>
              <a:t> that provides sophisticated functionality to end users – the application itself runs in "the cloud" and is accessed via a browser which is essentially a dumb terminal with a good user interface; it can also run in a local tablet or smartphone app to provide better use of the hardware than a browser could. The browser is merely the delivery mechanism to the end user, it is not the defining characteristic of SaaS any more than the DEC VT-100 terminal represented UNIX. </a:t>
            </a:r>
            <a:r>
              <a:rPr lang="en-CA" i="0" dirty="0"/>
              <a:t>"</a:t>
            </a:r>
            <a:r>
              <a:rPr lang="en-CA" sz="1200" b="0" i="0" kern="1200" dirty="0">
                <a:solidFill>
                  <a:schemeClr val="tx1"/>
                </a:solidFill>
                <a:effectLst/>
                <a:latin typeface="+mn-lt"/>
                <a:ea typeface="+mn-ea"/>
                <a:cs typeface="+mn-cs"/>
              </a:rPr>
              <a:t>An application program is a computer program designed to perform a group of coordinated functions, tasks, or activities for the benefit of the user. </a:t>
            </a:r>
            <a:r>
              <a:rPr lang="en-CA" sz="1200" b="0" i="0" u="none" strike="noStrike" kern="1200" dirty="0">
                <a:solidFill>
                  <a:schemeClr val="tx1"/>
                </a:solidFill>
                <a:effectLst/>
                <a:latin typeface="+mn-lt"/>
                <a:ea typeface="+mn-ea"/>
                <a:cs typeface="+mn-cs"/>
                <a:hlinkClick r:id="rId3"/>
              </a:rPr>
              <a:t>Wikipedia</a:t>
            </a:r>
            <a:r>
              <a:rPr lang="en-CA" sz="1200" b="0" i="0" u="none" strike="noStrike" kern="1200" dirty="0">
                <a:solidFill>
                  <a:schemeClr val="tx1"/>
                </a:solidFill>
                <a:effectLst/>
                <a:latin typeface="+mn-lt"/>
                <a:ea typeface="+mn-ea"/>
                <a:cs typeface="+mn-cs"/>
              </a:rPr>
              <a:t>" SaaS does it over the Internet through a browser (or mobile app equivalent) – the only thing on the client end is the User Interface.</a:t>
            </a:r>
            <a:endParaRPr lang="en-US" i="0" dirty="0"/>
          </a:p>
          <a:p>
            <a:endParaRPr lang="en-US" dirty="0"/>
          </a:p>
          <a:p>
            <a:r>
              <a:rPr lang="en-US" dirty="0"/>
              <a:t>Used for Personal software delivery: having your own MS-Office products without managing installation and maintenance on your own machine.</a:t>
            </a:r>
          </a:p>
          <a:p>
            <a:r>
              <a:rPr lang="en-US" dirty="0"/>
              <a:t>More and more, SaaS is cooperative processing where people collaborate on documents and information centrally rather than the email attachment nightmare of distribution, version control, and amalgamation of revisions from individual documents.</a:t>
            </a:r>
          </a:p>
          <a:p>
            <a:endParaRPr lang="en-US" dirty="0"/>
          </a:p>
          <a:p>
            <a:r>
              <a:rPr lang="en-US" dirty="0"/>
              <a:t>Your ISP provides email –SaaS -- @theirDomain.ca to keep you as a customer. You could run your own email server with a permanent IP address but why bother?…unless you are Hillary Clinton and don’t trust the U.S. </a:t>
            </a:r>
            <a:r>
              <a:rPr lang="en-US" dirty="0" err="1"/>
              <a:t>gov</a:t>
            </a:r>
            <a:r>
              <a:rPr lang="en-US" dirty="0"/>
              <a:t> servers </a:t>
            </a:r>
            <a:r>
              <a:rPr lang="en-US" i="1" dirty="0"/>
              <a:t>and</a:t>
            </a:r>
            <a:r>
              <a:rPr lang="en-US" dirty="0"/>
              <a:t> don’t mind losing an election.</a:t>
            </a:r>
          </a:p>
          <a:p>
            <a:endParaRPr lang="en-US" dirty="0"/>
          </a:p>
          <a:p>
            <a:r>
              <a:rPr lang="en-US" dirty="0"/>
              <a:t>Office 365 Delve, Google Apps.</a:t>
            </a:r>
          </a:p>
          <a:p>
            <a:r>
              <a:rPr lang="en-US" dirty="0"/>
              <a:t>https://support.office.com/en-us/delve</a:t>
            </a:r>
          </a:p>
          <a:p>
            <a:r>
              <a:rPr lang="en-CA" sz="1200" b="0" i="0" kern="1200" dirty="0">
                <a:solidFill>
                  <a:schemeClr val="tx1"/>
                </a:solidFill>
                <a:effectLst/>
                <a:latin typeface="+mn-lt"/>
                <a:ea typeface="+mn-ea"/>
                <a:cs typeface="+mn-cs"/>
              </a:rPr>
              <a:t>Microsoft Office 365 is a combined application provided by Microsoft consisting of Microsoft Office Online (for Windows and OS X), Exchange (email), SharePoint (file repository/sharing), and storage space on OneDrive.</a:t>
            </a:r>
          </a:p>
          <a:p>
            <a:endParaRPr lang="en-US" dirty="0"/>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28</a:t>
            </a:fld>
            <a:endParaRPr lang="en-US"/>
          </a:p>
        </p:txBody>
      </p:sp>
    </p:spTree>
    <p:extLst>
      <p:ext uri="{BB962C8B-B14F-4D97-AF65-F5344CB8AC3E}">
        <p14:creationId xmlns:p14="http://schemas.microsoft.com/office/powerpoint/2010/main" val="3263609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r>
              <a:rPr lang="en-CA" noProof="0" dirty="0"/>
              <a:t>P2P is </a:t>
            </a:r>
            <a:r>
              <a:rPr lang="en-CA" sz="1200" b="1" i="0" kern="1200" noProof="0" dirty="0">
                <a:solidFill>
                  <a:schemeClr val="tx1"/>
                </a:solidFill>
                <a:effectLst/>
                <a:latin typeface="+mn-lt"/>
                <a:ea typeface="+mn-ea"/>
                <a:cs typeface="+mn-cs"/>
              </a:rPr>
              <a:t>decentralized computing or many-to-many processing. It is also the architecture of networks themselves. There is no “boss”, just organizational cooperation on standards. Each peer uses the same software to exchange information. </a:t>
            </a:r>
            <a:r>
              <a:rPr lang="en-CA" sz="1200" b="0" i="0" kern="1200" noProof="0" dirty="0">
                <a:solidFill>
                  <a:schemeClr val="tx1"/>
                </a:solidFill>
                <a:effectLst/>
                <a:latin typeface="+mn-lt"/>
                <a:ea typeface="+mn-ea"/>
                <a:cs typeface="+mn-cs"/>
              </a:rPr>
              <a:t>(as opposed to client – server apps such as FTP where each end uses different software)</a:t>
            </a:r>
            <a:endParaRPr lang="en-CA" sz="1200" b="1" i="0" kern="1200" noProof="0" dirty="0">
              <a:solidFill>
                <a:schemeClr val="tx1"/>
              </a:solidFill>
              <a:effectLst/>
              <a:latin typeface="+mn-lt"/>
              <a:ea typeface="+mn-ea"/>
              <a:cs typeface="+mn-cs"/>
            </a:endParaRPr>
          </a:p>
          <a:p>
            <a:r>
              <a:rPr lang="en-CA" sz="1200" b="0" i="0" kern="1200" noProof="0" dirty="0">
                <a:solidFill>
                  <a:schemeClr val="tx1"/>
                </a:solidFill>
                <a:effectLst/>
                <a:latin typeface="+mn-lt"/>
                <a:ea typeface="+mn-ea"/>
                <a:cs typeface="+mn-cs"/>
              </a:rPr>
              <a:t>https://www.howtogeek.com/141257/htg-explains-how-does-bittorrent-work/</a:t>
            </a:r>
          </a:p>
          <a:p>
            <a:r>
              <a:rPr lang="en-CA" sz="1200" b="0" i="0" kern="1200" noProof="0" dirty="0">
                <a:solidFill>
                  <a:schemeClr val="tx1"/>
                </a:solidFill>
                <a:effectLst/>
                <a:latin typeface="+mn-lt"/>
                <a:ea typeface="+mn-ea"/>
                <a:cs typeface="+mn-cs"/>
              </a:rPr>
              <a:t>https://www.explainthatstuff.com/howbittorrentworks.html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https://superuser.com/questions/245390/how-does-bittorrent-work/274995#274995</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https://en.wikipedia.org/wiki/BitTorrent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noProof="0" dirty="0">
                <a:solidFill>
                  <a:schemeClr val="tx1"/>
                </a:solidFill>
                <a:effectLst/>
                <a:latin typeface="+mn-lt"/>
                <a:ea typeface="+mn-ea"/>
                <a:cs typeface="+mn-cs"/>
              </a:rPr>
              <a:t>Disadvantages:</a:t>
            </a:r>
            <a:r>
              <a:rPr lang="en-CA" sz="1200" b="0" i="0" kern="1200" noProof="0" dirty="0">
                <a:solidFill>
                  <a:schemeClr val="tx1"/>
                </a:solidFill>
                <a:effectLst/>
                <a:latin typeface="+mn-lt"/>
                <a:ea typeface="+mn-ea"/>
                <a:cs typeface="+mn-cs"/>
              </a:rPr>
              <a:t> there is no central authority to arbitrate disputes, balancing open cooperation (peering) with individual security is hard.</a:t>
            </a:r>
            <a:br>
              <a:rPr lang="en-CA" sz="1200" b="0" i="0" kern="1200" noProof="0" dirty="0">
                <a:solidFill>
                  <a:schemeClr val="tx1"/>
                </a:solidFill>
                <a:effectLst/>
                <a:latin typeface="+mn-lt"/>
                <a:ea typeface="+mn-ea"/>
                <a:cs typeface="+mn-cs"/>
              </a:rPr>
            </a:br>
            <a:r>
              <a:rPr lang="en-CA" sz="1200" b="0" i="0" kern="1200" noProof="0" dirty="0">
                <a:solidFill>
                  <a:schemeClr val="tx1"/>
                </a:solidFill>
                <a:effectLst/>
                <a:latin typeface="+mn-lt"/>
                <a:ea typeface="+mn-ea"/>
                <a:cs typeface="+mn-cs"/>
              </a:rPr>
              <a:t>Performance &amp; reliability: if too many peers go offline, the overall P2P system will no longer work as well, e.g. bit torrent file sharing.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If all the peers must work cooperatively, scalability becomes an N-squared problem: every peer must talk to every other peer; with N peers, there are N-squared conversations.</a:t>
            </a:r>
          </a:p>
          <a:p>
            <a:endParaRPr lang="en-CA"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Before blockchain, to use digital money, we needed a trusted third-party to keep a ledger of how much each of us has and owes, e.g. banks and credit card companies. </a:t>
            </a:r>
            <a:r>
              <a:rPr lang="en-CA" noProof="0" dirty="0"/>
              <a:t>With blockchain technology, </a:t>
            </a:r>
            <a:r>
              <a:rPr lang="en-CA" sz="1200" b="0" i="0" kern="1200" noProof="0" dirty="0">
                <a:solidFill>
                  <a:schemeClr val="tx1"/>
                </a:solidFill>
                <a:effectLst/>
                <a:latin typeface="+mn-lt"/>
                <a:ea typeface="+mn-ea"/>
                <a:cs typeface="+mn-cs"/>
              </a:rPr>
              <a:t>a trusted third-party is not needed.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Real life Use Case: www.Ripple.com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Blockchain works on a distributed database that maintains a continuously-growing linked list of record sets called blocks. Each block contains a timestamp, a link and cryptographic hash code representing the contents of the previous block. By design blockchains are inherently resistant to modification of the data — once recorded, the data in any block cannot be altered (unless the </a:t>
            </a:r>
            <a:r>
              <a:rPr lang="en-CA" sz="1200" b="0" i="0" kern="1200" noProof="0" dirty="0" err="1">
                <a:solidFill>
                  <a:schemeClr val="tx1"/>
                </a:solidFill>
                <a:effectLst/>
                <a:latin typeface="+mn-lt"/>
                <a:ea typeface="+mn-ea"/>
                <a:cs typeface="+mn-cs"/>
              </a:rPr>
              <a:t>cryptohash</a:t>
            </a:r>
            <a:r>
              <a:rPr lang="en-CA" sz="1200" b="0" i="0" kern="1200" noProof="0" dirty="0">
                <a:solidFill>
                  <a:schemeClr val="tx1"/>
                </a:solidFill>
                <a:effectLst/>
                <a:latin typeface="+mn-lt"/>
                <a:ea typeface="+mn-ea"/>
                <a:cs typeface="+mn-cs"/>
              </a:rPr>
              <a:t> of every block in the chain is also altered and 51% of all other systems having the same blockchain also do this and agree – none of which can realistically happen)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https://marmelab.com/blog/2016/04/28/blockchain-for-web-developers-the-theory.html</a:t>
            </a:r>
          </a:p>
          <a:p>
            <a:r>
              <a:rPr lang="en-CA" noProof="0" dirty="0"/>
              <a:t>How big is a block? A block is determined by size, e.g. 1MB, or time, e.g. Bitcoin generates a new block every 10 minutes, </a:t>
            </a:r>
            <a:r>
              <a:rPr lang="en-CA" sz="1200" b="0" i="0" kern="1200" dirty="0">
                <a:solidFill>
                  <a:schemeClr val="tx1"/>
                </a:solidFill>
                <a:effectLst/>
                <a:latin typeface="+mn-lt"/>
                <a:ea typeface="+mn-ea"/>
                <a:cs typeface="+mn-cs"/>
              </a:rPr>
              <a:t>Ethereum does it every 10 seconds.</a:t>
            </a:r>
          </a:p>
          <a:p>
            <a:r>
              <a:rPr lang="en-CA" noProof="0" dirty="0"/>
              <a:t>https://ftalphaville.ft.com/2017/11/22/2196054/taking-the-block-out-of-blockchain/</a:t>
            </a:r>
          </a:p>
          <a:p>
            <a:r>
              <a:rPr lang="en-CA" sz="1200" b="0" i="0" kern="1200" dirty="0">
                <a:solidFill>
                  <a:schemeClr val="tx1"/>
                </a:solidFill>
                <a:effectLst/>
                <a:latin typeface="+mn-lt"/>
                <a:ea typeface="+mn-ea"/>
                <a:cs typeface="+mn-cs"/>
              </a:rPr>
              <a:t>A mathematical problem is linked with each block. Miners are constantly processing and recording transactions; they race to ‘complete the current block’ in order to win Bitcoins. When a winning miner is able to solve it (computationally very difficult), the answer is shared with other mining nodes and it is validated (computationally very easy). Every time a miner solves a problem, a newly minted 12.5 BTC (Bitcoin currency symbol) is awarded to the miner and enters the circulation. The first record in that next block is a transaction that awards the winning miner (who completed the previous block) the newly minted BTC. https://www.investopedia.com/terms/b/block-bitcoin-block.asp </a:t>
            </a:r>
          </a:p>
          <a:p>
            <a:r>
              <a:rPr lang="en-CA" dirty="0"/>
              <a:t>The Blockchain incentive for miners keeps them motivated to make the system more efficient – they participate in a competitive market – basic capitalism.</a:t>
            </a:r>
            <a:endParaRPr lang="en-CA" noProof="0" dirty="0"/>
          </a:p>
          <a:p>
            <a:endParaRPr lang="en-CA" noProof="0" dirty="0"/>
          </a:p>
          <a:p>
            <a:r>
              <a:rPr lang="en-CA" noProof="0" dirty="0"/>
              <a:t>Through the use of a peer-to-peer network and a distributed timestamping server, a blockchain database is managed autonomously. It is a </a:t>
            </a:r>
            <a:r>
              <a:rPr lang="en-CA" sz="1200" b="0" i="0" kern="1200" noProof="0" dirty="0">
                <a:solidFill>
                  <a:schemeClr val="tx1"/>
                </a:solidFill>
                <a:effectLst/>
                <a:latin typeface="+mn-lt"/>
                <a:ea typeface="+mn-ea"/>
                <a:cs typeface="+mn-cs"/>
              </a:rPr>
              <a:t>distributed </a:t>
            </a:r>
            <a:r>
              <a:rPr lang="en-CA" sz="1200" b="0" i="0" kern="1200" noProof="0" dirty="0" err="1">
                <a:solidFill>
                  <a:schemeClr val="tx1"/>
                </a:solidFill>
                <a:effectLst/>
                <a:latin typeface="+mn-lt"/>
                <a:ea typeface="+mn-ea"/>
                <a:cs typeface="+mn-cs"/>
              </a:rPr>
              <a:t>trustless</a:t>
            </a:r>
            <a:r>
              <a:rPr lang="en-CA" sz="1200" b="0" i="0" kern="1200" noProof="0" dirty="0">
                <a:solidFill>
                  <a:schemeClr val="tx1"/>
                </a:solidFill>
                <a:effectLst/>
                <a:latin typeface="+mn-lt"/>
                <a:ea typeface="+mn-ea"/>
                <a:cs typeface="+mn-cs"/>
              </a:rPr>
              <a:t> consensus of who has what.</a:t>
            </a:r>
          </a:p>
          <a:p>
            <a:r>
              <a:rPr lang="en-CA" sz="1200" b="0" i="0" kern="1200" noProof="0" dirty="0">
                <a:solidFill>
                  <a:schemeClr val="tx1"/>
                </a:solidFill>
                <a:effectLst/>
                <a:latin typeface="+mn-lt"/>
                <a:ea typeface="+mn-ea"/>
                <a:cs typeface="+mn-cs"/>
              </a:rPr>
              <a:t>Consensus: For me to send or receive money, I must recognize what’s presented to me really is money, and I must also know that everyone else will also recognize it as such. A medium of exchange is something we both agree as having the same value.</a:t>
            </a:r>
          </a:p>
          <a:p>
            <a:r>
              <a:rPr lang="en-CA" sz="1200" b="0" i="0" kern="1200" noProof="0" dirty="0">
                <a:solidFill>
                  <a:schemeClr val="tx1"/>
                </a:solidFill>
                <a:effectLst/>
                <a:latin typeface="+mn-lt"/>
                <a:ea typeface="+mn-ea"/>
                <a:cs typeface="+mn-cs"/>
              </a:rPr>
              <a:t>https://dev.to/damcosset/blockchain-what-is-in-a-block-48jo</a:t>
            </a:r>
          </a:p>
          <a:p>
            <a:endParaRPr lang="en-CA" sz="1200" b="0" i="0" kern="1200" noProof="0" dirty="0">
              <a:solidFill>
                <a:schemeClr val="tx1"/>
              </a:solidFill>
              <a:effectLst/>
              <a:latin typeface="+mn-lt"/>
              <a:ea typeface="+mn-ea"/>
              <a:cs typeface="+mn-cs"/>
            </a:endParaRPr>
          </a:p>
          <a:p>
            <a:r>
              <a:rPr lang="en-CA" sz="1200" b="0" i="0" kern="1200" noProof="0" dirty="0">
                <a:solidFill>
                  <a:schemeClr val="tx1"/>
                </a:solidFill>
                <a:effectLst/>
                <a:latin typeface="+mn-lt"/>
                <a:ea typeface="+mn-ea"/>
                <a:cs typeface="+mn-cs"/>
              </a:rPr>
              <a:t>Distributed: the system of peers must ensure consistency, that is when a transfer is made using the information supplied by one of the nodes it must be correctly reflected in all other nodes. There is no single source of "truth", everyone shares (and can individually verify) the same truth.</a:t>
            </a:r>
          </a:p>
          <a:p>
            <a:r>
              <a:rPr lang="en-CA" noProof="0" dirty="0" err="1"/>
              <a:t>Trustless</a:t>
            </a:r>
            <a:r>
              <a:rPr lang="en-CA" noProof="0" dirty="0"/>
              <a:t>: you cannot trust any one peer but you can trust all the peers together. </a:t>
            </a:r>
            <a:r>
              <a:rPr lang="en-CA" sz="1200" b="0" i="0" kern="1200" noProof="0" dirty="0">
                <a:solidFill>
                  <a:schemeClr val="tx1"/>
                </a:solidFill>
                <a:effectLst/>
                <a:latin typeface="+mn-lt"/>
                <a:ea typeface="+mn-ea"/>
                <a:cs typeface="+mn-cs"/>
              </a:rPr>
              <a:t> Peers perform work required to create consensus for the entire network, keeping the network sufficiently large that circumventing it becomes very expensive: a malicious peer would need enough computing power to compete with the entire existing network of peer to override consensus.</a:t>
            </a:r>
            <a:endParaRPr lang="en-CA"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https://keepingstock.net/explaining-blockchain-how-proof-of-work-enables-trustless-consensus-2abed27f0845 </a:t>
            </a:r>
          </a:p>
          <a:p>
            <a:endParaRPr lang="en-CA" sz="1200" b="0" i="0" kern="1200" noProof="0" dirty="0">
              <a:solidFill>
                <a:schemeClr val="tx1"/>
              </a:solidFill>
              <a:effectLst/>
              <a:latin typeface="+mn-lt"/>
              <a:ea typeface="+mn-ea"/>
              <a:cs typeface="+mn-cs"/>
            </a:endParaRPr>
          </a:p>
          <a:p>
            <a:r>
              <a:rPr lang="en-CA" sz="1200" b="0" i="0" kern="1200" noProof="0" dirty="0">
                <a:solidFill>
                  <a:schemeClr val="tx1"/>
                </a:solidFill>
                <a:effectLst/>
                <a:latin typeface="+mn-lt"/>
                <a:ea typeface="+mn-ea"/>
                <a:cs typeface="+mn-cs"/>
              </a:rPr>
              <a:t>From https://hackernoon.com/blockchains-dont-scale-not-today-at-least-but-there-s-hope-2cb43946551a …</a:t>
            </a:r>
          </a:p>
          <a:p>
            <a:r>
              <a:rPr lang="en-CA" sz="1200" b="1" i="0" kern="1200" noProof="0" dirty="0">
                <a:solidFill>
                  <a:schemeClr val="tx1"/>
                </a:solidFill>
                <a:effectLst/>
                <a:latin typeface="+mn-lt"/>
                <a:ea typeface="+mn-ea"/>
                <a:cs typeface="+mn-cs"/>
              </a:rPr>
              <a:t>Why isn’t the blockchain scalable?</a:t>
            </a:r>
          </a:p>
          <a:p>
            <a:r>
              <a:rPr lang="en-CA" sz="1200" b="1" i="0" kern="1200" noProof="0" dirty="0">
                <a:solidFill>
                  <a:schemeClr val="tx1"/>
                </a:solidFill>
                <a:effectLst/>
                <a:latin typeface="+mn-lt"/>
                <a:ea typeface="+mn-ea"/>
                <a:cs typeface="+mn-cs"/>
              </a:rPr>
              <a:t>Currently, all blockchain consensus protocols (</a:t>
            </a:r>
            <a:r>
              <a:rPr lang="en-CA" sz="1200" b="1" i="0" kern="1200" noProof="0" dirty="0" err="1">
                <a:solidFill>
                  <a:schemeClr val="tx1"/>
                </a:solidFill>
                <a:effectLst/>
                <a:latin typeface="+mn-lt"/>
                <a:ea typeface="+mn-ea"/>
                <a:cs typeface="+mn-cs"/>
              </a:rPr>
              <a:t>eg.</a:t>
            </a:r>
            <a:r>
              <a:rPr lang="en-CA" sz="1200" b="1" i="0" kern="1200" noProof="0" dirty="0">
                <a:solidFill>
                  <a:schemeClr val="tx1"/>
                </a:solidFill>
                <a:effectLst/>
                <a:latin typeface="+mn-lt"/>
                <a:ea typeface="+mn-ea"/>
                <a:cs typeface="+mn-cs"/>
              </a:rPr>
              <a:t> Bitcoin, Ethereum, Ripple, </a:t>
            </a:r>
            <a:r>
              <a:rPr lang="en-CA" sz="1200" b="1" i="0" kern="1200" noProof="0" dirty="0" err="1">
                <a:solidFill>
                  <a:schemeClr val="tx1"/>
                </a:solidFill>
                <a:effectLst/>
                <a:latin typeface="+mn-lt"/>
                <a:ea typeface="+mn-ea"/>
                <a:cs typeface="+mn-cs"/>
              </a:rPr>
              <a:t>Tendermint</a:t>
            </a:r>
            <a:r>
              <a:rPr lang="en-CA" sz="1200" b="1" i="0" kern="1200" noProof="0" dirty="0">
                <a:solidFill>
                  <a:schemeClr val="tx1"/>
                </a:solidFill>
                <a:effectLst/>
                <a:latin typeface="+mn-lt"/>
                <a:ea typeface="+mn-ea"/>
                <a:cs typeface="+mn-cs"/>
              </a:rPr>
              <a:t>) have a challenging limitation: every fully participating node in the network must process every transaction</a:t>
            </a:r>
            <a:r>
              <a:rPr lang="en-CA" sz="1200" b="0" i="0" kern="1200" noProof="0" dirty="0">
                <a:solidFill>
                  <a:schemeClr val="tx1"/>
                </a:solidFill>
                <a:effectLst/>
                <a:latin typeface="+mn-lt"/>
                <a:ea typeface="+mn-ea"/>
                <a:cs typeface="+mn-cs"/>
              </a:rPr>
              <a:t>. Recall that blockchains have one inherent critical characteristic — “decentralization” — which means that every single node on the network processes every transaction and maintains a copy of the entire state.</a:t>
            </a:r>
            <a:br>
              <a:rPr lang="en-CA" sz="1200" b="0" i="0" kern="1200" noProof="0" dirty="0">
                <a:solidFill>
                  <a:schemeClr val="tx1"/>
                </a:solidFill>
                <a:effectLst/>
                <a:latin typeface="+mn-lt"/>
                <a:ea typeface="+mn-ea"/>
                <a:cs typeface="+mn-cs"/>
              </a:rPr>
            </a:br>
            <a:r>
              <a:rPr lang="en-CA" sz="1200" b="0" i="0" kern="1200" noProof="0" dirty="0">
                <a:solidFill>
                  <a:schemeClr val="tx1"/>
                </a:solidFill>
                <a:effectLst/>
                <a:latin typeface="+mn-lt"/>
                <a:ea typeface="+mn-ea"/>
                <a:cs typeface="+mn-cs"/>
              </a:rPr>
              <a:t> </a:t>
            </a:r>
            <a:br>
              <a:rPr lang="en-CA" sz="1200" b="0" i="0" kern="1200" noProof="0" dirty="0">
                <a:solidFill>
                  <a:schemeClr val="tx1"/>
                </a:solidFill>
                <a:effectLst/>
                <a:latin typeface="+mn-lt"/>
                <a:ea typeface="+mn-ea"/>
                <a:cs typeface="+mn-cs"/>
              </a:rPr>
            </a:br>
            <a:r>
              <a:rPr lang="en-CA" sz="1200" b="0" i="0" kern="1200" noProof="0" dirty="0">
                <a:solidFill>
                  <a:schemeClr val="tx1"/>
                </a:solidFill>
                <a:effectLst/>
                <a:latin typeface="+mn-lt"/>
                <a:ea typeface="+mn-ea"/>
                <a:cs typeface="+mn-cs"/>
              </a:rPr>
              <a:t>While a decentralization consensus mechanism offers some critical benefits, such as fault tolerance, a strong guarantee of security, political neutrality, and authenticity, it comes at the cost of scalability. The number of transactions the blockchain can process can never exceed that of a single node that is participating in the network. In fact, the blockchain actually gets weaker as more nodes are added to its network because of the inter-node latency that logarithmically increases with every additional node.</a:t>
            </a:r>
            <a:br>
              <a:rPr lang="en-CA" sz="1200" b="0" i="0" kern="1200" noProof="0" dirty="0">
                <a:solidFill>
                  <a:schemeClr val="tx1"/>
                </a:solidFill>
                <a:effectLst/>
                <a:latin typeface="+mn-lt"/>
                <a:ea typeface="+mn-ea"/>
                <a:cs typeface="+mn-cs"/>
              </a:rPr>
            </a:br>
            <a:r>
              <a:rPr lang="en-CA" sz="1200" b="0" i="0" kern="1200" noProof="0" dirty="0">
                <a:solidFill>
                  <a:schemeClr val="tx1"/>
                </a:solidFill>
                <a:effectLst/>
                <a:latin typeface="+mn-lt"/>
                <a:ea typeface="+mn-ea"/>
                <a:cs typeface="+mn-cs"/>
              </a:rPr>
              <a:t> </a:t>
            </a:r>
            <a:br>
              <a:rPr lang="en-CA" sz="1200" b="0" i="0" kern="1200" noProof="0" dirty="0">
                <a:solidFill>
                  <a:schemeClr val="tx1"/>
                </a:solidFill>
                <a:effectLst/>
                <a:latin typeface="+mn-lt"/>
                <a:ea typeface="+mn-ea"/>
                <a:cs typeface="+mn-cs"/>
              </a:rPr>
            </a:br>
            <a:r>
              <a:rPr lang="en-CA" sz="1200" b="0" i="0" kern="1200" noProof="0" dirty="0">
                <a:solidFill>
                  <a:schemeClr val="tx1"/>
                </a:solidFill>
                <a:effectLst/>
                <a:latin typeface="+mn-lt"/>
                <a:ea typeface="+mn-ea"/>
                <a:cs typeface="+mn-cs"/>
              </a:rPr>
              <a:t>In a traditional database system, the solution to scalability is to add more servers (i.e. compute power) to handle the added transactions. In the decentralized blockchain world where every node needs to process and validate every transaction, it would require us to add more compute to every node for the network to get faster. Having no control over every public node in the network leaves us in a pickle.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See </a:t>
            </a:r>
            <a:r>
              <a:rPr lang="en-CA" sz="1200" noProof="0" dirty="0"/>
              <a:t>(www.computerworld.com/article/2588287/networking/peer-to-peer-network.html)</a:t>
            </a:r>
            <a:endParaRPr lang="en-CA" noProof="0" dirty="0"/>
          </a:p>
          <a:p>
            <a:endParaRPr lang="en-CA" noProof="0" dirty="0"/>
          </a:p>
        </p:txBody>
      </p:sp>
      <p:sp>
        <p:nvSpPr>
          <p:cNvPr id="4" name="Slide Number Placeholder 3"/>
          <p:cNvSpPr>
            <a:spLocks noGrp="1"/>
          </p:cNvSpPr>
          <p:nvPr>
            <p:ph type="sldNum" sz="quarter" idx="10"/>
          </p:nvPr>
        </p:nvSpPr>
        <p:spPr/>
        <p:txBody>
          <a:bodyPr/>
          <a:lstStyle/>
          <a:p>
            <a:fld id="{6CE49CAB-11E7-4E46-B3A8-B9759289B5BF}" type="slidenum">
              <a:rPr lang="en-US" smtClean="0"/>
              <a:t>29</a:t>
            </a:fld>
            <a:endParaRPr lang="en-US"/>
          </a:p>
        </p:txBody>
      </p:sp>
    </p:spTree>
    <p:extLst>
      <p:ext uri="{BB962C8B-B14F-4D97-AF65-F5344CB8AC3E}">
        <p14:creationId xmlns:p14="http://schemas.microsoft.com/office/powerpoint/2010/main" val="3554832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747801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Bill C-11, the Copyright Modernization Act, allows for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and</a:t>
            </a:r>
            <a:r>
              <a:rPr lang="en-US" sz="1200" i="1" kern="1200" dirty="0">
                <a:solidFill>
                  <a:schemeClr val="tx1"/>
                </a:solidFill>
                <a:effectLst/>
                <a:latin typeface="+mn-lt"/>
                <a:ea typeface="+mn-ea"/>
                <a:cs typeface="+mn-cs"/>
              </a:rPr>
              <a:t> personal use</a:t>
            </a:r>
            <a:r>
              <a:rPr lang="en-US" sz="1200" kern="1200" dirty="0">
                <a:solidFill>
                  <a:schemeClr val="tx1"/>
                </a:solidFill>
                <a:effectLst/>
                <a:latin typeface="+mn-lt"/>
                <a:ea typeface="+mn-ea"/>
                <a:cs typeface="+mn-cs"/>
              </a:rPr>
              <a:t> of time shifting (PVR recording), format shifting (between different media, e.g. iTunes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CD, for your own </a:t>
            </a:r>
            <a:r>
              <a:rPr lang="en-US" sz="1200" i="1" kern="1200" dirty="0">
                <a:solidFill>
                  <a:schemeClr val="tx1"/>
                </a:solidFill>
                <a:effectLst/>
                <a:latin typeface="+mn-lt"/>
                <a:ea typeface="+mn-ea"/>
                <a:cs typeface="+mn-cs"/>
              </a:rPr>
              <a:t>private </a:t>
            </a:r>
            <a:r>
              <a:rPr lang="en-US" sz="1200" kern="1200" dirty="0">
                <a:solidFill>
                  <a:schemeClr val="tx1"/>
                </a:solidFill>
                <a:effectLst/>
                <a:latin typeface="+mn-lt"/>
                <a:ea typeface="+mn-ea"/>
                <a:cs typeface="+mn-cs"/>
              </a:rPr>
              <a:t>and</a:t>
            </a:r>
            <a:r>
              <a:rPr lang="en-US" sz="1200" i="1" kern="1200" dirty="0">
                <a:solidFill>
                  <a:schemeClr val="tx1"/>
                </a:solidFill>
                <a:effectLst/>
                <a:latin typeface="+mn-lt"/>
                <a:ea typeface="+mn-ea"/>
                <a:cs typeface="+mn-cs"/>
              </a:rPr>
              <a:t> personal use</a:t>
            </a:r>
            <a:r>
              <a:rPr lang="en-US" sz="1200" kern="1200" dirty="0">
                <a:solidFill>
                  <a:schemeClr val="tx1"/>
                </a:solidFill>
                <a:effectLst/>
                <a:latin typeface="+mn-lt"/>
                <a:ea typeface="+mn-ea"/>
                <a:cs typeface="+mn-cs"/>
              </a:rPr>
              <a:t>), and making a backup copy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for backup/restore purposes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However</a:t>
            </a:r>
            <a:r>
              <a:rPr lang="en-US" sz="1200" i="1" kern="1200" dirty="0">
                <a:solidFill>
                  <a:schemeClr val="tx1"/>
                </a:solidFill>
                <a:effectLst/>
                <a:latin typeface="+mn-lt"/>
                <a:ea typeface="+mn-ea"/>
                <a:cs typeface="+mn-cs"/>
              </a:rPr>
              <a:t>, if there are digital locks on the media or the source is an on-demand service</a:t>
            </a:r>
            <a:r>
              <a:rPr lang="en-US" sz="1200" kern="1200" dirty="0">
                <a:solidFill>
                  <a:schemeClr val="tx1"/>
                </a:solidFill>
                <a:effectLst/>
                <a:latin typeface="+mn-lt"/>
                <a:ea typeface="+mn-ea"/>
                <a:cs typeface="+mn-cs"/>
              </a:rPr>
              <a:t>, the content </a:t>
            </a:r>
            <a:r>
              <a:rPr lang="en-US" sz="1200" i="1" kern="1200" dirty="0">
                <a:solidFill>
                  <a:schemeClr val="tx1"/>
                </a:solidFill>
                <a:effectLst/>
                <a:latin typeface="+mn-lt"/>
                <a:ea typeface="+mn-ea"/>
                <a:cs typeface="+mn-cs"/>
              </a:rPr>
              <a:t>cannot be copied</a:t>
            </a:r>
            <a:r>
              <a:rPr lang="en-US" sz="1200" kern="1200" dirty="0">
                <a:solidFill>
                  <a:schemeClr val="tx1"/>
                </a:solidFill>
                <a:effectLst/>
                <a:latin typeface="+mn-lt"/>
                <a:ea typeface="+mn-ea"/>
                <a:cs typeface="+mn-cs"/>
              </a:rPr>
              <a:t>; those things can be used/played/consumed only from the source media. You can legally lend a physical CD like you can lend a paper book, but you cannot "lend" digital data because the lending creates a copy which violates copyright (as it has always been in the case of copying a book).</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e.g. can copy vinyl records or CDs (no digital locks) but cannot copy DVDs (having regional and digital locks).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Canada has charged</a:t>
            </a:r>
            <a:r>
              <a:rPr lang="en-CA" baseline="0" dirty="0"/>
              <a:t> a levy (AKA tariff) on </a:t>
            </a:r>
            <a:r>
              <a:rPr lang="en-CA" sz="1200" b="0" i="0" kern="1200" dirty="0">
                <a:solidFill>
                  <a:schemeClr val="tx1"/>
                </a:solidFill>
                <a:effectLst/>
                <a:latin typeface="+mn-lt"/>
                <a:ea typeface="+mn-ea"/>
                <a:cs typeface="+mn-cs"/>
              </a:rPr>
              <a:t>"blank audio recording media", i.e. </a:t>
            </a:r>
            <a:r>
              <a:rPr lang="en-CA" baseline="0" dirty="0"/>
              <a:t>blank CDs since 1997 (0.29/disc)</a:t>
            </a:r>
            <a:r>
              <a:rPr lang="en-CA" sz="1200" b="0" i="0" kern="1200" dirty="0">
                <a:solidFill>
                  <a:schemeClr val="tx1"/>
                </a:solidFill>
                <a:effectLst/>
                <a:latin typeface="+mn-lt"/>
                <a:ea typeface="+mn-ea"/>
                <a:cs typeface="+mn-cs"/>
              </a:rPr>
              <a:t>  “Part VIII of the </a:t>
            </a:r>
            <a:r>
              <a:rPr lang="en-CA" sz="1200" b="0" i="1" kern="1200" dirty="0">
                <a:solidFill>
                  <a:schemeClr val="tx1"/>
                </a:solidFill>
                <a:effectLst/>
                <a:latin typeface="+mn-lt"/>
                <a:ea typeface="+mn-ea"/>
                <a:cs typeface="+mn-cs"/>
              </a:rPr>
              <a:t>Copyright Act</a:t>
            </a:r>
            <a:r>
              <a:rPr lang="en-CA" sz="1200" b="0" i="0" kern="1200" dirty="0">
                <a:solidFill>
                  <a:schemeClr val="tx1"/>
                </a:solidFill>
                <a:effectLst/>
                <a:latin typeface="+mn-lt"/>
                <a:ea typeface="+mn-ea"/>
                <a:cs typeface="+mn-cs"/>
              </a:rPr>
              <a:t> allows consumers to copy recorded music for their own personal use.  In exchange, the private copying levy was created to compensate music rights holders for private copies made of their music.</a:t>
            </a:r>
            <a:r>
              <a:rPr lang="en-US" sz="1200" b="0" i="0" kern="1200" baseline="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  This was also done for blank cassette tapes in the era of LP vinyl records.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The levy is collected regardless of the purchaser's end use of the media. </a:t>
            </a:r>
            <a:r>
              <a:rPr lang="en-US" sz="1200" b="0" i="0" kern="1200" dirty="0">
                <a:solidFill>
                  <a:schemeClr val="tx1"/>
                </a:solidFill>
                <a:effectLst/>
                <a:latin typeface="+mn-lt"/>
                <a:ea typeface="+mn-ea"/>
                <a:cs typeface="+mn-cs"/>
              </a:rPr>
              <a:t>T</a:t>
            </a:r>
            <a:r>
              <a:rPr lang="en-CA" sz="1200" b="0" i="0" kern="1200" dirty="0">
                <a:solidFill>
                  <a:schemeClr val="tx1"/>
                </a:solidFill>
                <a:effectLst/>
                <a:latin typeface="+mn-lt"/>
                <a:ea typeface="+mn-ea"/>
                <a:cs typeface="+mn-cs"/>
              </a:rPr>
              <a:t>he IT industry made major contributions to the music industry when CDs were a common backup and distribution medium for files that nevertheless paid the music levy.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http://www.cpcc.ca/en/  http://www.cpcc.ca/en/frequently-asked-questions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https://en.wikipedia.org/wiki/Private_copying_levy#Canada </a:t>
            </a:r>
          </a:p>
          <a:p>
            <a:endParaRPr lang="en-CA" baseline="0" dirty="0"/>
          </a:p>
          <a:p>
            <a:r>
              <a:rPr lang="en-CA" baseline="0" dirty="0"/>
              <a:t>https://www.theglobeandmail.com/business/commentary/article-after-supreme-court-decision-ottawa-must-fix-flaws-in-canadas/</a:t>
            </a:r>
            <a:br>
              <a:rPr lang="en-CA" baseline="0" dirty="0"/>
            </a:br>
            <a:r>
              <a:rPr lang="en-CA" sz="1200" b="0" i="0" kern="1200" dirty="0">
                <a:solidFill>
                  <a:schemeClr val="tx1"/>
                </a:solidFill>
                <a:effectLst/>
                <a:latin typeface="+mn-lt"/>
                <a:ea typeface="+mn-ea"/>
                <a:cs typeface="+mn-cs"/>
              </a:rPr>
              <a:t>The Canadian system for online infringement was formally established in 2012 and came into effect in 2015. The “notice-and-notice” approach grants rights holders the ability to send notifications of alleged infringement to internet providers, which are required by law to forward the notices to the relevant subscriber and to preserve the data in the event of future legal action. The system does not prevent rights holders from pursuing additional legal remedies but </a:t>
            </a:r>
            <a:r>
              <a:rPr lang="en-CA" sz="1200" b="1" i="0" kern="1200" dirty="0">
                <a:solidFill>
                  <a:schemeClr val="tx1"/>
                </a:solidFill>
                <a:effectLst/>
                <a:latin typeface="+mn-lt"/>
                <a:ea typeface="+mn-ea"/>
                <a:cs typeface="+mn-cs"/>
              </a:rPr>
              <a:t>internet providers cannot reveal the identity of their subscribers without a court order.</a:t>
            </a:r>
            <a:br>
              <a:rPr lang="en-CA" sz="1200" b="1" i="0" kern="1200" dirty="0">
                <a:solidFill>
                  <a:schemeClr val="tx1"/>
                </a:solidFill>
                <a:effectLst/>
                <a:latin typeface="+mn-lt"/>
                <a:ea typeface="+mn-ea"/>
                <a:cs typeface="+mn-cs"/>
              </a:rPr>
            </a:br>
            <a:endParaRPr lang="en-CA" b="1" baseline="0" dirty="0"/>
          </a:p>
          <a:p>
            <a:r>
              <a:rPr lang="en-CA" baseline="0" dirty="0"/>
              <a:t>https://www.theglobeandmail.com/business/commentary/article-five-critical-components-of-a-balanced-modern-canadian-copyright/</a:t>
            </a:r>
          </a:p>
          <a:p>
            <a:endParaRPr lang="en-CA"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https://en.wikipedia.org/wiki/Copyright_Modernization_Act</a:t>
            </a:r>
          </a:p>
          <a:p>
            <a:r>
              <a:rPr lang="en-CA" baseline="0" dirty="0"/>
              <a:t>http://www.barrysookman.com/2012/11/07/change-and-the-copyright-modernization-act/ </a:t>
            </a:r>
          </a:p>
          <a:p>
            <a:r>
              <a:rPr lang="en-CA" baseline="0" dirty="0"/>
              <a:t>http://www.barrysookman.com/2011/10/03/some-observations-on-bill-c-11-the-copyright-modernization-act/</a:t>
            </a:r>
          </a:p>
          <a:p>
            <a:r>
              <a:rPr lang="en-CA" baseline="0" dirty="0"/>
              <a:t>http://www.huffingtonpost.ca/2015/01/08/michael-geist-copyright-modernization-act_n_6436584.html</a:t>
            </a:r>
          </a:p>
          <a:p>
            <a:r>
              <a:rPr lang="en-CA" baseline="0" dirty="0"/>
              <a:t>http://business.financialpost.com/fp-tech-desk/pirates-in-your-neighbourhood-how-new-online-copyright-infringement-laws-are-affecting-canadians-one-year-later?__lsa=181b-aac5</a:t>
            </a:r>
          </a:p>
          <a:p>
            <a:endParaRPr lang="en-CA" baseline="0" dirty="0"/>
          </a:p>
        </p:txBody>
      </p:sp>
      <p:sp>
        <p:nvSpPr>
          <p:cNvPr id="4" name="Slide Number Placeholder 3"/>
          <p:cNvSpPr>
            <a:spLocks noGrp="1"/>
          </p:cNvSpPr>
          <p:nvPr>
            <p:ph type="sldNum" sz="quarter" idx="10"/>
          </p:nvPr>
        </p:nvSpPr>
        <p:spPr/>
        <p:txBody>
          <a:bodyPr/>
          <a:lstStyle/>
          <a:p>
            <a:fld id="{3061A86F-B2F3-4774-A492-FBD3589ED611}" type="slidenum">
              <a:rPr lang="en-US" smtClean="0"/>
              <a:t>30</a:t>
            </a:fld>
            <a:endParaRPr lang="en-US"/>
          </a:p>
        </p:txBody>
      </p:sp>
    </p:spTree>
    <p:extLst>
      <p:ext uri="{BB962C8B-B14F-4D97-AF65-F5344CB8AC3E}">
        <p14:creationId xmlns:p14="http://schemas.microsoft.com/office/powerpoint/2010/main" val="1271526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r>
              <a:rPr lang="en-US" sz="1200" b="1" dirty="0"/>
              <a:t>the ecology of space and time: </a:t>
            </a:r>
            <a:r>
              <a:rPr lang="en-US" dirty="0"/>
              <a:t>The electric light expands time, Skype and Facetime collapse the space between people. Airplanes remove the oceans between continents collapsing geography from a major expedition that could change your life to a test of one's comfort and sanity such that it feels like it is taking the rest of your life, a short journey across an endless space that seems as though it will never end.</a:t>
            </a:r>
          </a:p>
          <a:p>
            <a:endParaRPr lang="en-US" dirty="0"/>
          </a:p>
          <a:p>
            <a:r>
              <a:rPr lang="en-US" dirty="0"/>
              <a:t>Technology is something invented after you were born. Before that, existing technology was part of the ecosystem, part of reality, it </a:t>
            </a:r>
            <a:r>
              <a:rPr lang="en-US" i="1" dirty="0"/>
              <a:t>was already there…</a:t>
            </a:r>
            <a:r>
              <a:rPr lang="en-US" i="0" dirty="0"/>
              <a:t>to get water, you don't use 'technology', you turn on a tap –– there's no such thing as kitchen sink literacy</a:t>
            </a:r>
            <a:r>
              <a:rPr lang="en-US" i="1" dirty="0"/>
              <a:t>. </a:t>
            </a:r>
            <a:r>
              <a:rPr lang="en-US" dirty="0"/>
              <a:t>If </a:t>
            </a:r>
            <a:r>
              <a:rPr lang="en-US" i="0" dirty="0"/>
              <a:t>you must </a:t>
            </a:r>
            <a:r>
              <a:rPr lang="en-US" i="1" dirty="0"/>
              <a:t>adapt </a:t>
            </a:r>
            <a:r>
              <a:rPr lang="en-US" i="0" dirty="0"/>
              <a:t>to it, then it is 'technology'. Social media is 'technology' for older people whose lives have been changed by their use of it. For younger people, social media is just how they live their lives; like the water a fish swims in, they are not even aware it is there. Social media is not change, it just is.</a:t>
            </a:r>
          </a:p>
          <a:p>
            <a:endParaRPr lang="en-US" i="0" dirty="0"/>
          </a:p>
          <a:p>
            <a:r>
              <a:rPr lang="en-CA" dirty="0"/>
              <a:t>The big question, of course, is whether technology can solve the problems technology has created. The solution to the problem changes the problem.</a:t>
            </a:r>
          </a:p>
          <a:p>
            <a:endParaRPr lang="en-CA" i="0" dirty="0"/>
          </a:p>
          <a:p>
            <a:r>
              <a:rPr lang="en-CA" i="0" dirty="0"/>
              <a:t>The music business changed from live performances and sheet music to radio broadcasts and recorded music which copied the performance and reduced the need for sheet music (used for DIY performances). Vinyl LP discs in the 1950s and 60s were a great leap forward and record sales dominated the music industry. In the 1970s and 80s cassette tape began to erode vinyl but it was not a threat because copying had to happen in real time and there was a loss of quality. CDs eclipsed both LP records and cassettes by 1990. Unlike vinyl records, making perfect copies of CDs had become easy to do but only by the geeks and nerds with PCs and CD burners. With the rise of the Internet through the 1990s, CD atoms became MP3 bits. Bits are much easier to share than atoms. The bits became Napster – a central directory of sharable files on the Internet, which soon led to BitTorrent – a distributed directory of files on the Internet. The bits also became iPods and iTunes in 2001 which made CDs not worth the effort. Spotify and Netflix have made iTunes and file sharing not worth the effort. </a:t>
            </a:r>
            <a:r>
              <a:rPr lang="en-CA" b="1" i="0" dirty="0"/>
              <a:t>Now Spotify is making </a:t>
            </a:r>
            <a:r>
              <a:rPr lang="en-CA" b="1" i="1" dirty="0"/>
              <a:t>listening</a:t>
            </a:r>
            <a:r>
              <a:rPr lang="en-CA" b="1" i="0" dirty="0"/>
              <a:t> to songs not worth the effort.</a:t>
            </a:r>
          </a:p>
          <a:p>
            <a:endParaRPr lang="en-CA" i="0" dirty="0"/>
          </a:p>
          <a:p>
            <a:r>
              <a:rPr lang="en-CA" i="0" dirty="0"/>
              <a:t>The delivery of music has changed music. 78 rpm records in the first half of the 20</a:t>
            </a:r>
            <a:r>
              <a:rPr lang="en-CA" i="0" baseline="30000" dirty="0"/>
              <a:t>th</a:t>
            </a:r>
            <a:r>
              <a:rPr lang="en-CA" i="0" dirty="0"/>
              <a:t> C limited musical performance to between 3 and 5 minutes. This continued with the later 45 rpm singles determining the length of popular songs and radio programming for almost a century. LP records stretched that time limit to 22+ minutes. Longer classical works could now be recorded but were still tweaked to fit. Tempos were sometimes increased, repeated sections of a score were dropped, multi-part works may not play back in order because, in the original sequence, they would not fit into 22 minute blocks. Beethoven's Ninth Symphony is arguable the greatest piece of western classical music. The first movement fits on side 1, the 2</a:t>
            </a:r>
            <a:r>
              <a:rPr lang="en-CA" i="0" baseline="30000" dirty="0"/>
              <a:t>nd</a:t>
            </a:r>
            <a:r>
              <a:rPr lang="en-CA" i="0" dirty="0"/>
              <a:t> and 3</a:t>
            </a:r>
            <a:r>
              <a:rPr lang="en-CA" i="0" baseline="30000" dirty="0"/>
              <a:t>rd</a:t>
            </a:r>
            <a:r>
              <a:rPr lang="en-CA" i="0" dirty="0"/>
              <a:t> movements fit on side 2 if all the repeats in the 2</a:t>
            </a:r>
            <a:r>
              <a:rPr lang="en-CA" i="0" baseline="30000" dirty="0"/>
              <a:t>nd</a:t>
            </a:r>
            <a:r>
              <a:rPr lang="en-CA" i="0" dirty="0"/>
              <a:t> movement are dropped reducing its impact. This also made for some brisk performances of those middle movements. The 4</a:t>
            </a:r>
            <a:r>
              <a:rPr lang="en-CA" i="0" baseline="30000" dirty="0"/>
              <a:t>th</a:t>
            </a:r>
            <a:r>
              <a:rPr lang="en-CA" i="0" dirty="0"/>
              <a:t> movement would just fit on to side 3 with some minor compromises. Any now, after those ~66 minutes of some of the greatest music ever composed, what do you put on side 4? Only silence can follow the 9</a:t>
            </a:r>
            <a:r>
              <a:rPr lang="en-CA" i="0" baseline="30000" dirty="0"/>
              <a:t>th</a:t>
            </a:r>
            <a:r>
              <a:rPr lang="en-CA" i="0" dirty="0"/>
              <a:t>. If anyone ever listened to side 4, they never played it after side 3.</a:t>
            </a:r>
          </a:p>
          <a:p>
            <a:endParaRPr lang="en-CA" i="0" dirty="0"/>
          </a:p>
          <a:p>
            <a:r>
              <a:rPr lang="en-CA" i="0" dirty="0"/>
              <a:t>CDs play from the inside out allowing any size disc. So what size should a Compact Disc be? 120mm in diameter. That allowed for 74 minutes of music which, according to Phillip's official history, </a:t>
            </a:r>
            <a:r>
              <a:rPr lang="en-CA" dirty="0"/>
              <a:t>was specified by Sony executive </a:t>
            </a:r>
            <a:r>
              <a:rPr lang="en-CA" dirty="0">
                <a:hlinkClick r:id="rId3" tooltip="Norio Ohga"/>
              </a:rPr>
              <a:t>Norio </a:t>
            </a:r>
            <a:r>
              <a:rPr lang="en-CA" dirty="0" err="1">
                <a:hlinkClick r:id="rId3" tooltip="Norio Ohga"/>
              </a:rPr>
              <a:t>Ohga</a:t>
            </a:r>
            <a:r>
              <a:rPr lang="en-CA" dirty="0"/>
              <a:t> so </a:t>
            </a:r>
            <a:r>
              <a:rPr lang="en-CA" dirty="0">
                <a:hlinkClick r:id="rId4" tooltip="Beethoven's Ninth Symphony"/>
              </a:rPr>
              <a:t>Beethoven's Ninth Symphony</a:t>
            </a:r>
            <a:r>
              <a:rPr lang="en-CA" dirty="0"/>
              <a:t> would fit on one disc – all of it.</a:t>
            </a:r>
          </a:p>
          <a:p>
            <a:endParaRPr lang="en-CA"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i="0" dirty="0"/>
              <a:t>The change to digital file distribution from physical media should have removed any prescriptive limits on musical performances. It did for a while but now streaming has made it worse. </a:t>
            </a:r>
            <a:r>
              <a:rPr lang="en-CA" b="1" i="0" dirty="0"/>
              <a:t>Spotify is making </a:t>
            </a:r>
            <a:r>
              <a:rPr lang="en-CA" b="1" i="1" dirty="0"/>
              <a:t>listening</a:t>
            </a:r>
            <a:r>
              <a:rPr lang="en-CA" b="1" i="0" dirty="0"/>
              <a:t> to songs not worth the effort. </a:t>
            </a:r>
            <a:r>
              <a:rPr lang="en-CA" sz="1200" b="0" i="0" kern="1200" dirty="0">
                <a:solidFill>
                  <a:schemeClr val="tx1"/>
                </a:solidFill>
                <a:effectLst/>
                <a:latin typeface="+mn-lt"/>
                <a:ea typeface="+mn-ea"/>
                <a:cs typeface="+mn-cs"/>
              </a:rPr>
              <a:t>Hit songs now feature shorter intros, fewer choruses, and shorter overall lengths. The length of the instrumental introduction to a pop song was 20 to 25 seconds in the mid-1980s. By 2015, the intro had shrunk down to a mere five seconds…the composer has to get the 'hook' in right away to 'grab' the streaming listener before they click NEXT. And the songs are shorter so you don't get bored…and click NEXT. Theme and variations is a dusty bit of musical history.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According to the Recording Industry Association of America, 75 per cent of music industry revenues now come from streaming. It cannot be ignored. We no longer invest in music for our enjoyment, that is, we don't buy songs or artists or albums. We have a service to all songs. It is a 'sunk cost', paid at the beginning of a month, available whether we use it or not. It is no longer the songs which have value, it is the curated list that panders to our taste and mood. The more songs we skip, the more the service plays songs we don't skip. Eventually, this reductive recursion will play only one song. We'll buy it on iTunes, cancel our streaming service, and set our single song playlist on repeat.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i="0" dirty="0"/>
              <a:t>See https://www.cbc.ca/news/entertainment/streaming-songs-changes-1.5002748</a:t>
            </a:r>
          </a:p>
          <a:p>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a study from January 2006, P2P (peer-to-Peer) BitTorrent traffic accounted for over 70% of all internet traffic. That has changed. Now, approximately that same amount of traffic is streaming services.</a:t>
            </a:r>
            <a:br>
              <a:rPr lang="en-CA" dirty="0"/>
            </a:br>
            <a:r>
              <a:rPr lang="en-CA" dirty="0"/>
              <a:t>https://torrentfreak.com/bittorrent-the-one-third-of-all-internet-traffic-myth/</a:t>
            </a:r>
            <a:br>
              <a:rPr lang="en-CA" dirty="0"/>
            </a:b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err="1"/>
              <a:t>Sandvine</a:t>
            </a:r>
            <a:r>
              <a:rPr lang="en-CA" b="1" dirty="0"/>
              <a:t> releases 2019 Global Internet Phenomena 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https://www.sandvine.com/press-releases/sandvine-releases-2019-global-internet-phenomena-report</a:t>
            </a:r>
            <a:endParaRPr lang="en-CA"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Video is over 60% of the total downstream volume of traffic on the internet. (Netflix, YouTube, Amazon Video, iTunes, Hulu, and others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Netflix is 12.60% of the total downstream volume of traffic across the entire internet and 11.44% of all internet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Google is 12% of overall internet traffic, driven by YouTube, search, and the Android ecosystem.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Gaming traffic and gaming-related bandwidth consumption is increasing as gaming downloads, Twitch streaming, and eSports go mainstream.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BitTorrent is over 27% of total upstream volume of traffic, and over 44% in EMEA alone. (</a:t>
            </a:r>
            <a:r>
              <a:rPr lang="en-CA" i="1" u="sng" dirty="0"/>
              <a:t>E</a:t>
            </a:r>
            <a:r>
              <a:rPr lang="en-CA" i="1" dirty="0"/>
              <a:t>urope, </a:t>
            </a:r>
            <a:r>
              <a:rPr lang="en-CA" i="1" u="sng" dirty="0"/>
              <a:t>M</a:t>
            </a:r>
            <a:r>
              <a:rPr lang="en-CA" i="1" dirty="0"/>
              <a:t>iddle </a:t>
            </a:r>
            <a:r>
              <a:rPr lang="en-CA" i="1" u="sng" dirty="0"/>
              <a:t>E</a:t>
            </a:r>
            <a:r>
              <a:rPr lang="en-CA" i="1" dirty="0"/>
              <a:t>ast, </a:t>
            </a:r>
            <a:r>
              <a:rPr lang="en-CA" i="1" u="sng" dirty="0"/>
              <a:t>A</a:t>
            </a:r>
            <a:r>
              <a:rPr lang="en-CA" i="1" dirty="0"/>
              <a:t>frica</a:t>
            </a:r>
            <a:r>
              <a:rPr lang="en-CA"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Facebook applications make up over 15% of the total internet traffic in APAC (</a:t>
            </a:r>
            <a:r>
              <a:rPr lang="en-CA" u="sng" dirty="0"/>
              <a:t>A</a:t>
            </a:r>
            <a:r>
              <a:rPr lang="en-CA" dirty="0"/>
              <a:t>sia </a:t>
            </a:r>
            <a:r>
              <a:rPr lang="en-CA" u="sng" dirty="0"/>
              <a:t>Pac</a:t>
            </a:r>
            <a:r>
              <a:rPr lang="en-CA" dirty="0"/>
              <a:t>ific).</a:t>
            </a: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31</a:t>
            </a:fld>
            <a:endParaRPr lang="en-US"/>
          </a:p>
        </p:txBody>
      </p:sp>
    </p:spTree>
    <p:extLst>
      <p:ext uri="{BB962C8B-B14F-4D97-AF65-F5344CB8AC3E}">
        <p14:creationId xmlns:p14="http://schemas.microsoft.com/office/powerpoint/2010/main" val="3213320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32</a:t>
            </a:fld>
            <a:endParaRPr lang="en-US"/>
          </a:p>
        </p:txBody>
      </p:sp>
    </p:spTree>
    <p:extLst>
      <p:ext uri="{BB962C8B-B14F-4D97-AF65-F5344CB8AC3E}">
        <p14:creationId xmlns:p14="http://schemas.microsoft.com/office/powerpoint/2010/main" val="678019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Net Neutrality And Creative Freedom (Tim Wu at </a:t>
            </a:r>
            <a:r>
              <a:rPr lang="en-CA" dirty="0" err="1"/>
              <a:t>re:publica</a:t>
            </a:r>
            <a:r>
              <a:rPr lang="en-CA" dirty="0"/>
              <a:t> 2010) by Anna Lena Schiller (CC BY-NC-ND 2.0) https://flic.kr/p/7VfazT</a:t>
            </a:r>
          </a:p>
          <a:p>
            <a:endParaRPr lang="en-US" dirty="0"/>
          </a:p>
          <a:p>
            <a:r>
              <a:rPr lang="en-CA" dirty="0"/>
              <a:t>https://en.wikipedia.org/wiki/Net_neutrality</a:t>
            </a:r>
          </a:p>
          <a:p>
            <a:r>
              <a:rPr lang="en-CA" dirty="0"/>
              <a:t>http://www.michaelgeist.ca/tech-law-topics/net-neutrality/</a:t>
            </a:r>
          </a:p>
          <a:p>
            <a:endParaRPr lang="en-US" dirty="0"/>
          </a:p>
          <a:p>
            <a:r>
              <a:rPr lang="en-CA" dirty="0"/>
              <a:t>https://spectrum.ieee.org/telecom/internet/net-neutralitys-technical-troubles</a:t>
            </a:r>
          </a:p>
          <a:p>
            <a:r>
              <a:rPr lang="en-CA" b="1" dirty="0"/>
              <a:t>Net Neutrality's Technical Troubles</a:t>
            </a:r>
          </a:p>
          <a:p>
            <a:r>
              <a:rPr lang="en-CA" b="1" dirty="0"/>
              <a:t>The debate has centered on policy, law, and finance, as if the network itself were a given. It is not.</a:t>
            </a:r>
          </a:p>
          <a:p>
            <a:endParaRPr lang="en-US" dirty="0"/>
          </a:p>
          <a:p>
            <a:r>
              <a:rPr lang="en-CA" dirty="0"/>
              <a:t>What…does equal treatment mean? </a:t>
            </a:r>
            <a:r>
              <a:rPr lang="en-CA" b="1" dirty="0"/>
              <a:t>The Net needs to manage its diverse traffic</a:t>
            </a:r>
            <a:r>
              <a:rPr lang="en-CA" dirty="0"/>
              <a:t>, just as a city must manage the flow of pedestrians, bicycles, buses, delivery trucks, cars, and the occasional emergency vehicle on its streets. Any general rule must affect some kinds of traffic differently from the others, which is why you have car-friendly roads, bike lanes, and malls given over entirely to foot traffic.</a:t>
            </a:r>
          </a:p>
          <a:p>
            <a:endParaRPr lang="en-CA" dirty="0"/>
          </a:p>
          <a:p>
            <a:r>
              <a:rPr lang="en-CA" dirty="0"/>
              <a:t>Everyone who suffers from Internet traffic jams has a favorite villain. Streaming-video watchers blame carriers for throttling data flow to their phones or computers. Real-time gamers howl that delays and losses in data transmission hobble their competitive performance. This problem is so bad that Riot Games, maker of the popular League of Legends, plans to build a dedicated high-performance gaming network.</a:t>
            </a:r>
          </a:p>
          <a:p>
            <a:endParaRPr lang="en-CA" dirty="0"/>
          </a:p>
          <a:p>
            <a:r>
              <a:rPr lang="en-CA" dirty="0"/>
              <a:t>The stakes are rising with the promise of new Net applications, such as communication among autonomous vehicles. Also at stake is the future of wire-line telephone service, which FCC chairman Tom Wheeler wants to shift from aging landline networks to the Internet.</a:t>
            </a:r>
          </a:p>
          <a:p>
            <a:endParaRPr lang="en-CA" dirty="0"/>
          </a:p>
          <a:p>
            <a:r>
              <a:rPr lang="en-CA" dirty="0"/>
              <a:t>Yet so far the debate has centered on policy, law, and finance, as if the network itself were a given. It is not.</a:t>
            </a:r>
          </a:p>
          <a:p>
            <a:endParaRPr lang="en-CA" dirty="0"/>
          </a:p>
          <a:p>
            <a:r>
              <a:rPr lang="en-CA" dirty="0"/>
              <a:t>“There’s a lot of complexity here at a technical level that is absolutely lost in the policy conversations,” says Fred Baker, a distinguished engineering fellow at Cisco Systems and former chair of the Internet Engineering Task Force. Getting the technology right is crucial for the future of the Net.</a:t>
            </a:r>
          </a:p>
          <a:p>
            <a:endParaRPr lang="en-CA" dirty="0"/>
          </a:p>
          <a:p>
            <a:r>
              <a:rPr lang="en-CA" b="1" dirty="0"/>
              <a:t>The fundamental technical challenge is getting the Net to carry traffic that it was never meant to handle. Internet packet switching was designed for digital file transfers between computers, and it was later adapted for e-mail and Web pages. For these purposes the digital data does not have to be delivered at a specific rate or even in a specific order, so it can be chopped into packets that are routed over separate paths to be reassembled, in leisurely fashion, at their destinations.</a:t>
            </a:r>
          </a:p>
          <a:p>
            <a:endParaRPr lang="en-CA" b="1" dirty="0"/>
          </a:p>
          <a:p>
            <a:r>
              <a:rPr lang="en-CA" b="1" dirty="0"/>
              <a:t>By contrast, voice and video signals must come fast and in a specific sequence. </a:t>
            </a:r>
            <a:r>
              <a:rPr lang="en-CA" dirty="0"/>
              <a:t>Conversations become difficult if words or syllables go missing or are delayed by more than a couple of tenths of a second. Our eyes can tolerate a bit more variation in video than our ears can tolerate in voice; on the other hand, video needs much more bandwidth.</a:t>
            </a:r>
          </a:p>
          <a:p>
            <a:endParaRPr lang="en-CA" dirty="0"/>
          </a:p>
          <a:p>
            <a:r>
              <a:rPr lang="en-CA" dirty="0"/>
              <a:t>Voice and video can be converted into series of packets coded to identify their contents as requiring transmission at a regular rate. For telephony, the packet priority codes are designed to keep the conversation flowing without annoying jitter—variations in when the packets are received. Similar codes help keep video packets flowing at the proper rate.</a:t>
            </a:r>
          </a:p>
          <a:p>
            <a:endParaRPr lang="en-CA" dirty="0"/>
          </a:p>
          <a:p>
            <a:r>
              <a:rPr lang="en-CA" dirty="0"/>
              <a:t>In practice, these flow controls are not crucial in today’s fixed broadband networks, which generally have enough capacity to transmit voice and video. But mobile apps are a different story.</a:t>
            </a:r>
          </a:p>
          <a:p>
            <a:endParaRPr lang="en-CA" dirty="0"/>
          </a:p>
          <a:p>
            <a:r>
              <a:rPr lang="en-CA" dirty="0"/>
              <a:t>“Wireless has a lot of stuff moving around, so it needs much tighter management than wire line,” says a senior engineer at Nokia Networks, where he is responsible for innovation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E49CAB-11E7-4E46-B3A8-B9759289B5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3608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CE49CAB-11E7-4E46-B3A8-B9759289B5BF}" type="slidenum">
              <a:rPr lang="en-US" smtClean="0"/>
              <a:t>34</a:t>
            </a:fld>
            <a:endParaRPr lang="en-US"/>
          </a:p>
        </p:txBody>
      </p:sp>
    </p:spTree>
    <p:extLst>
      <p:ext uri="{BB962C8B-B14F-4D97-AF65-F5344CB8AC3E}">
        <p14:creationId xmlns:p14="http://schemas.microsoft.com/office/powerpoint/2010/main" val="3054645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Deliberate file sharing via FTP or torrents</a:t>
            </a:r>
          </a:p>
          <a:p>
            <a:r>
              <a:rPr lang="en-US" dirty="0"/>
              <a:t>Vs</a:t>
            </a:r>
          </a:p>
          <a:p>
            <a:r>
              <a:rPr lang="en-US" dirty="0"/>
              <a:t>Automatic or synchronized file sharing via cloud services such as OneDrive and Sync</a:t>
            </a:r>
          </a:p>
          <a:p>
            <a:endParaRPr lang="en-US" dirty="0"/>
          </a:p>
          <a:p>
            <a:r>
              <a:rPr lang="en-US" dirty="0"/>
              <a:t>See https://www.cloudwards.net/online-storage-vs-online-backup-whats-the-difference/ </a:t>
            </a:r>
          </a:p>
        </p:txBody>
      </p:sp>
      <p:sp>
        <p:nvSpPr>
          <p:cNvPr id="4" name="Slide Number Placeholder 3"/>
          <p:cNvSpPr>
            <a:spLocks noGrp="1"/>
          </p:cNvSpPr>
          <p:nvPr>
            <p:ph type="sldNum" sz="quarter" idx="10"/>
          </p:nvPr>
        </p:nvSpPr>
        <p:spPr/>
        <p:txBody>
          <a:bodyPr/>
          <a:lstStyle/>
          <a:p>
            <a:fld id="{6CE49CAB-11E7-4E46-B3A8-B9759289B5BF}" type="slidenum">
              <a:rPr lang="en-US" smtClean="0"/>
              <a:t>35</a:t>
            </a:fld>
            <a:endParaRPr lang="en-US"/>
          </a:p>
        </p:txBody>
      </p:sp>
    </p:spTree>
    <p:extLst>
      <p:ext uri="{BB962C8B-B14F-4D97-AF65-F5344CB8AC3E}">
        <p14:creationId xmlns:p14="http://schemas.microsoft.com/office/powerpoint/2010/main" val="3111265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Napster started 1999, based on P2P. Its “</a:t>
            </a:r>
            <a:r>
              <a:rPr lang="en-CA" dirty="0">
                <a:solidFill>
                  <a:schemeClr val="tx2"/>
                </a:solidFill>
              </a:rPr>
              <a:t>central database stored the location of all music files</a:t>
            </a:r>
            <a:r>
              <a:rPr lang="en-CA" dirty="0"/>
              <a:t>” (MP3). Individuals could request a song and the server would provide the location. “</a:t>
            </a:r>
            <a:r>
              <a:rPr lang="en-CA" dirty="0">
                <a:solidFill>
                  <a:schemeClr val="tx2"/>
                </a:solidFill>
              </a:rPr>
              <a:t>Peer computer would download the file directly to the requester</a:t>
            </a:r>
            <a:r>
              <a:rPr lang="en-CA" dirty="0"/>
              <a:t>.” Napster completely disrupted the music distribution business very quickly. As a result, it was sued by performers and other larger organizations. Napster ceased operations in 2002. It was reopened as an online store in 2006. Was bought by Best Buy in 2008 and sold to Rhapsody in 2011.</a:t>
            </a:r>
            <a:endParaRPr lang="en-US" dirty="0"/>
          </a:p>
          <a:p>
            <a:endParaRPr lang="en-CA" dirty="0"/>
          </a:p>
          <a:p>
            <a:r>
              <a:rPr lang="en-CA" dirty="0" err="1"/>
              <a:t>BitTorrent</a:t>
            </a:r>
            <a:r>
              <a:rPr lang="en-CA" dirty="0"/>
              <a:t>, since 2001, is a decentralized Peer-to-peer (P2P) architecture where portions of files can be exchanged. </a:t>
            </a:r>
            <a:r>
              <a:rPr lang="en-CA" sz="1200" b="0" i="0" kern="1200" dirty="0">
                <a:solidFill>
                  <a:schemeClr val="tx1"/>
                </a:solidFill>
                <a:effectLst/>
                <a:latin typeface="+mn-lt"/>
                <a:ea typeface="+mn-ea"/>
                <a:cs typeface="+mn-cs"/>
              </a:rPr>
              <a:t>Several factors contributed to the widespread adoption and facilitation of peer-to-peer file sharing. These included increasing Internet bandwidth, the widespread digitization of physical media, and the increasing capabilities of residential personal computers. </a:t>
            </a:r>
            <a:endParaRPr lang="en-CA" dirty="0"/>
          </a:p>
          <a:p>
            <a:endParaRPr lang="en-US" dirty="0"/>
          </a:p>
          <a:p>
            <a:r>
              <a:rPr lang="en-US" dirty="0"/>
              <a:t>P2P is not just for illegal file sharing, cracks, and warez. </a:t>
            </a:r>
            <a:r>
              <a:rPr lang="en-CA" sz="1200" b="0" i="0" kern="1200" dirty="0">
                <a:solidFill>
                  <a:schemeClr val="tx1"/>
                </a:solidFill>
                <a:effectLst/>
                <a:latin typeface="+mn-lt"/>
                <a:ea typeface="+mn-ea"/>
                <a:cs typeface="+mn-cs"/>
              </a:rPr>
              <a:t>Microsoft uses it for Update distribution (Windows 10) and online playing games (the </a:t>
            </a:r>
            <a:r>
              <a:rPr lang="en-CA" sz="1200" b="0" i="0" u="none" strike="noStrike" kern="1200" dirty="0" err="1">
                <a:solidFill>
                  <a:schemeClr val="tx1"/>
                </a:solidFill>
                <a:effectLst/>
                <a:latin typeface="+mn-lt"/>
                <a:ea typeface="+mn-ea"/>
                <a:cs typeface="+mn-cs"/>
                <a:hlinkClick r:id="rId3" tooltip="Massively multiplayer online role-playing game"/>
              </a:rPr>
              <a:t>mmorpg</a:t>
            </a:r>
            <a:r>
              <a:rPr lang="en-CA" sz="1200" b="0" i="0" kern="1200" dirty="0">
                <a:solidFill>
                  <a:schemeClr val="tx1"/>
                </a:solidFill>
                <a:effectLst/>
                <a:latin typeface="+mn-lt"/>
                <a:ea typeface="+mn-ea"/>
                <a:cs typeface="+mn-cs"/>
              </a:rPr>
              <a:t> </a:t>
            </a:r>
            <a:r>
              <a:rPr lang="en-CA" sz="1200" b="0" i="0" u="none" strike="noStrike" kern="1200" dirty="0" err="1">
                <a:solidFill>
                  <a:schemeClr val="tx1"/>
                </a:solidFill>
                <a:effectLst/>
                <a:latin typeface="+mn-lt"/>
                <a:ea typeface="+mn-ea"/>
                <a:cs typeface="+mn-cs"/>
                <a:hlinkClick r:id="rId4" tooltip="Skyforge"/>
              </a:rPr>
              <a:t>Skyforge</a:t>
            </a:r>
            <a:r>
              <a:rPr lang="en-CA" sz="1200" b="0" i="0" u="none" strike="noStrike" kern="1200" baseline="30000" dirty="0">
                <a:solidFill>
                  <a:schemeClr val="tx1"/>
                </a:solidFill>
                <a:effectLst/>
                <a:latin typeface="+mn-lt"/>
                <a:ea typeface="+mn-ea"/>
                <a:cs typeface="+mn-cs"/>
                <a:hlinkClick r:id="rId5"/>
              </a:rPr>
              <a:t>[2]</a:t>
            </a:r>
            <a:r>
              <a:rPr lang="en-CA" sz="1200" b="0" i="0" kern="1200" dirty="0">
                <a:solidFill>
                  <a:schemeClr val="tx1"/>
                </a:solidFill>
                <a:effectLst/>
                <a:latin typeface="+mn-lt"/>
                <a:ea typeface="+mn-ea"/>
                <a:cs typeface="+mn-cs"/>
              </a:rPr>
              <a:t>) use it as their content distribution network for downloading large amounts of data without incurring the dramatic costs for bandwidth inherent when providing just a single source.</a:t>
            </a:r>
          </a:p>
          <a:p>
            <a:endParaRPr lang="en-US" dirty="0"/>
          </a:p>
          <a:p>
            <a:r>
              <a:rPr lang="en-US" dirty="0"/>
              <a:t>In 2007, P2P file sharing accounted for 37% of Internet traffic. Today, that portion is streaming…mostly Netflix.</a:t>
            </a:r>
          </a:p>
          <a:p>
            <a:endParaRPr lang="en-US" dirty="0"/>
          </a:p>
          <a:p>
            <a:r>
              <a:rPr lang="en-US" dirty="0"/>
              <a:t>http://www.slideshare.net/srijish/p2p-principle-architecture-and-challenges-presentation</a:t>
            </a:r>
          </a:p>
          <a:p>
            <a:r>
              <a:rPr lang="en-US" dirty="0"/>
              <a:t>http://www.torrentkittytorrentkitty.com/history-of-torrent/</a:t>
            </a:r>
          </a:p>
          <a:p>
            <a:r>
              <a:rPr lang="en-US" dirty="0"/>
              <a:t>https://www.lifewire.com/free-p2p-file-sharing-software-programs-818053</a:t>
            </a:r>
          </a:p>
          <a:p>
            <a:r>
              <a:rPr lang="en-US" dirty="0"/>
              <a:t>https://en.wikipedia.org/wiki/Peer-to-peer_file_sharing</a:t>
            </a:r>
          </a:p>
        </p:txBody>
      </p:sp>
      <p:sp>
        <p:nvSpPr>
          <p:cNvPr id="4" name="Slide Number Placeholder 3"/>
          <p:cNvSpPr>
            <a:spLocks noGrp="1"/>
          </p:cNvSpPr>
          <p:nvPr>
            <p:ph type="sldNum" sz="quarter" idx="10"/>
          </p:nvPr>
        </p:nvSpPr>
        <p:spPr/>
        <p:txBody>
          <a:bodyPr/>
          <a:lstStyle/>
          <a:p>
            <a:fld id="{6CE49CAB-11E7-4E46-B3A8-B9759289B5BF}" type="slidenum">
              <a:rPr lang="en-US" smtClean="0"/>
              <a:t>36</a:t>
            </a:fld>
            <a:endParaRPr lang="en-US"/>
          </a:p>
        </p:txBody>
      </p:sp>
    </p:spTree>
    <p:extLst>
      <p:ext uri="{BB962C8B-B14F-4D97-AF65-F5344CB8AC3E}">
        <p14:creationId xmlns:p14="http://schemas.microsoft.com/office/powerpoint/2010/main" val="2777381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Microsoft Office 365 is a combined application provided by Microsoft consisting of Microsoft Office Online (for Windows and OS X), Exchange (email), SharePoint (file sharing &amp; collaboration), storage space on OneDrive, and </a:t>
            </a:r>
            <a:r>
              <a:rPr lang="en-CA" sz="1200" kern="1200" dirty="0">
                <a:solidFill>
                  <a:schemeClr val="tx1"/>
                </a:solidFill>
                <a:effectLst/>
                <a:latin typeface="+mn-lt"/>
                <a:ea typeface="+mn-ea"/>
                <a:cs typeface="+mn-cs"/>
              </a:rPr>
              <a:t>a number of </a:t>
            </a:r>
            <a:r>
              <a:rPr lang="en-CA" sz="1200" b="0" i="0" kern="1200" dirty="0">
                <a:solidFill>
                  <a:schemeClr val="tx1"/>
                </a:solidFill>
                <a:effectLst/>
                <a:latin typeface="+mn-lt"/>
                <a:ea typeface="+mn-ea"/>
                <a:cs typeface="+mn-cs"/>
              </a:rPr>
              <a:t>real-time collaboration tools. Everyone at Seneca has access to Office 365.</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Consider either </a:t>
            </a:r>
          </a:p>
          <a:p>
            <a:r>
              <a:rPr lang="en-US" dirty="0"/>
              <a:t>Is entertainment (music &amp; video) a product or a service? </a:t>
            </a:r>
            <a:br>
              <a:rPr lang="en-US" dirty="0"/>
            </a:br>
            <a:r>
              <a:rPr lang="en-US" dirty="0"/>
              <a:t>~OR~ </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Who does social media belong to? Who owns it? is a similar but different question.</a:t>
            </a:r>
          </a:p>
          <a:p>
            <a:r>
              <a:rPr lang="en-CA" sz="1200" b="0" i="0" kern="1200" dirty="0">
                <a:solidFill>
                  <a:schemeClr val="tx1"/>
                </a:solidFill>
                <a:effectLst/>
                <a:latin typeface="+mn-lt"/>
                <a:ea typeface="+mn-ea"/>
                <a:cs typeface="+mn-cs"/>
              </a:rPr>
              <a:t>How can stuff you posted to social media be used?  </a:t>
            </a:r>
          </a:p>
          <a:p>
            <a:r>
              <a:rPr lang="en-CA" sz="1200" b="0" i="0" kern="1200" dirty="0">
                <a:solidFill>
                  <a:schemeClr val="tx1"/>
                </a:solidFill>
                <a:effectLst/>
                <a:latin typeface="+mn-lt"/>
                <a:ea typeface="+mn-ea"/>
                <a:cs typeface="+mn-cs"/>
              </a:rPr>
              <a:t>Can you change things you posted? </a:t>
            </a:r>
          </a:p>
          <a:p>
            <a:r>
              <a:rPr lang="en-CA" sz="1200" b="0" i="0" kern="1200" dirty="0">
                <a:solidFill>
                  <a:schemeClr val="tx1"/>
                </a:solidFill>
                <a:effectLst/>
                <a:latin typeface="+mn-lt"/>
                <a:ea typeface="+mn-ea"/>
                <a:cs typeface="+mn-cs"/>
              </a:rPr>
              <a:t>What can you delete about yourself?…and is it really gone?</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289049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computer network is “</a:t>
            </a:r>
            <a:r>
              <a:rPr lang="en-US" dirty="0">
                <a:solidFill>
                  <a:schemeClr val="tx2"/>
                </a:solidFill>
              </a:rPr>
              <a:t>a set of computers connected together</a:t>
            </a:r>
            <a:r>
              <a:rPr lang="en-US" dirty="0"/>
              <a:t>” for the purpose of “</a:t>
            </a:r>
            <a:r>
              <a:rPr lang="en-US" dirty="0">
                <a:solidFill>
                  <a:schemeClr val="tx2"/>
                </a:solidFill>
              </a:rPr>
              <a:t>sharing resources</a:t>
            </a:r>
            <a:r>
              <a:rPr lang="en-US" dirty="0"/>
              <a:t>.”</a:t>
            </a:r>
          </a:p>
          <a:p>
            <a:r>
              <a:rPr lang="en-US" dirty="0"/>
              <a:t>The most common resource shared today is the “</a:t>
            </a:r>
            <a:r>
              <a:rPr lang="en-US" dirty="0">
                <a:solidFill>
                  <a:schemeClr val="tx2"/>
                </a:solidFill>
              </a:rPr>
              <a:t>Internet</a:t>
            </a:r>
            <a:r>
              <a:rPr lang="en-US" dirty="0"/>
              <a:t>” which is a network of peer networks. </a:t>
            </a:r>
          </a:p>
          <a:p>
            <a:r>
              <a:rPr lang="en-CA" sz="1200" b="0" i="0" kern="1200" dirty="0">
                <a:solidFill>
                  <a:schemeClr val="tx1"/>
                </a:solidFill>
                <a:effectLst/>
                <a:latin typeface="+mn-lt"/>
                <a:ea typeface="+mn-ea"/>
                <a:cs typeface="+mn-cs"/>
              </a:rPr>
              <a:t>The picture is a small look at the backbone of the Internet. Each line represents two IP addresses, length of lines = delay between those addresses. Lines are color-coded by groups of top level domain (TLD) -- Dark blue: net, ca, us; Green: com, org; Red: mil, gov, </a:t>
            </a:r>
            <a:r>
              <a:rPr lang="en-CA" sz="1200" b="0" i="0" kern="1200" dirty="0" err="1">
                <a:solidFill>
                  <a:schemeClr val="tx1"/>
                </a:solidFill>
                <a:effectLst/>
                <a:latin typeface="+mn-lt"/>
                <a:ea typeface="+mn-ea"/>
                <a:cs typeface="+mn-cs"/>
              </a:rPr>
              <a:t>edu</a:t>
            </a:r>
            <a:r>
              <a:rPr lang="en-CA" sz="1200" b="0" i="0" kern="1200" dirty="0">
                <a:solidFill>
                  <a:schemeClr val="tx1"/>
                </a:solidFill>
                <a:effectLst/>
                <a:latin typeface="+mn-lt"/>
                <a:ea typeface="+mn-ea"/>
                <a:cs typeface="+mn-cs"/>
              </a:rPr>
              <a:t>, other colours for different geographic groups of countries.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1996 – internet traffic at 1.9PB/month is 10X 1995. </a:t>
            </a:r>
            <a:br>
              <a:rPr lang="en-CA" sz="1200" b="0" i="0" kern="1200" dirty="0">
                <a:solidFill>
                  <a:schemeClr val="tx1"/>
                </a:solidFill>
                <a:effectLst/>
                <a:latin typeface="+mn-lt"/>
                <a:ea typeface="+mn-ea"/>
                <a:cs typeface="+mn-cs"/>
              </a:rPr>
            </a:br>
            <a:r>
              <a:rPr lang="en-CA" dirty="0"/>
              <a:t>2019 – 137PB/</a:t>
            </a:r>
            <a:r>
              <a:rPr lang="en-CA" dirty="0" err="1"/>
              <a:t>mo</a:t>
            </a:r>
            <a:r>
              <a:rPr lang="en-CA" dirty="0"/>
              <a:t> of Fixed Internet traffic, 29PB/</a:t>
            </a:r>
            <a:r>
              <a:rPr lang="en-CA" dirty="0" err="1"/>
              <a:t>mo</a:t>
            </a:r>
            <a:r>
              <a:rPr lang="en-CA" dirty="0"/>
              <a:t> of Mobile Internet traffic.  Overall 2019 87X 1996</a:t>
            </a:r>
            <a:endParaRPr lang="en-US" dirty="0"/>
          </a:p>
          <a:p>
            <a:endParaRPr lang="en-US" dirty="0"/>
          </a:p>
          <a:p>
            <a:r>
              <a:rPr lang="en-US" dirty="0"/>
              <a:t>https://www.explainthatstuff.com/internet.html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Internet</a:t>
            </a:r>
            <a:r>
              <a:rPr lang="en-CA" sz="1200" b="0" i="0" kern="1200" dirty="0">
                <a:solidFill>
                  <a:schemeClr val="tx1"/>
                </a:solidFill>
                <a:effectLst/>
                <a:latin typeface="+mn-lt"/>
                <a:ea typeface="+mn-ea"/>
                <a:cs typeface="+mn-cs"/>
              </a:rPr>
              <a:t> 	 http://www.nickh.org/computer/glossary.html#I</a:t>
            </a:r>
            <a:endParaRPr lang="en-CA" dirty="0"/>
          </a:p>
          <a:p>
            <a:r>
              <a:rPr lang="en-CA" sz="1200" b="1" i="0" kern="1200" dirty="0">
                <a:solidFill>
                  <a:schemeClr val="tx1"/>
                </a:solidFill>
                <a:effectLst/>
                <a:latin typeface="+mn-lt"/>
                <a:ea typeface="+mn-ea"/>
                <a:cs typeface="+mn-cs"/>
              </a:rPr>
              <a:t>The most effective productivity destroyer in business today.  </a:t>
            </a:r>
          </a:p>
          <a:p>
            <a:r>
              <a:rPr lang="en-CA" sz="1200" b="1" i="0" kern="1200" dirty="0">
                <a:solidFill>
                  <a:schemeClr val="tx1"/>
                </a:solidFill>
                <a:effectLst/>
                <a:latin typeface="+mn-lt"/>
                <a:ea typeface="+mn-ea"/>
                <a:cs typeface="+mn-cs"/>
              </a:rPr>
              <a:t>Designed originally as a way for geeks to communicate with each other, </a:t>
            </a:r>
          </a:p>
          <a:p>
            <a:r>
              <a:rPr lang="en-CA" sz="1200" b="1" i="0" kern="1200" dirty="0">
                <a:solidFill>
                  <a:schemeClr val="tx1"/>
                </a:solidFill>
                <a:effectLst/>
                <a:latin typeface="+mn-lt"/>
                <a:ea typeface="+mn-ea"/>
                <a:cs typeface="+mn-cs"/>
              </a:rPr>
              <a:t>it was later found that geeks were barely able to communicate, </a:t>
            </a:r>
          </a:p>
          <a:p>
            <a:r>
              <a:rPr lang="en-CA" sz="1200" b="1" i="0" kern="1200" dirty="0">
                <a:solidFill>
                  <a:schemeClr val="tx1"/>
                </a:solidFill>
                <a:effectLst/>
                <a:latin typeface="+mn-lt"/>
                <a:ea typeface="+mn-ea"/>
                <a:cs typeface="+mn-cs"/>
              </a:rPr>
              <a:t>so it was opened up for the general public.  </a:t>
            </a:r>
          </a:p>
          <a:p>
            <a:endParaRPr lang="en-CA" sz="1200" b="1"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https://qz.com/1705375/a-complete-guide-to-the-evolution-of-the-internet/</a:t>
            </a:r>
          </a:p>
        </p:txBody>
      </p:sp>
      <p:sp>
        <p:nvSpPr>
          <p:cNvPr id="4" name="Slide Number Placeholder 3"/>
          <p:cNvSpPr>
            <a:spLocks noGrp="1"/>
          </p:cNvSpPr>
          <p:nvPr>
            <p:ph type="sldNum" sz="quarter" idx="10"/>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1426607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8275" y="685800"/>
            <a:ext cx="3768725" cy="21193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CA" dirty="0"/>
              <a:t>Internet is not the only public network. Public networks exist in coffee shops, on the </a:t>
            </a:r>
            <a:r>
              <a:rPr lang="en-CA" dirty="0" err="1"/>
              <a:t>TTC</a:t>
            </a:r>
            <a:r>
              <a:rPr lang="en-CA" dirty="0"/>
              <a:t>, Go Transit, airplanes, airports, </a:t>
            </a:r>
            <a:r>
              <a:rPr lang="en-CA" sz="1200" b="0" i="0" kern="1200" dirty="0">
                <a:solidFill>
                  <a:schemeClr val="tx1"/>
                </a:solidFill>
                <a:effectLst/>
                <a:latin typeface="+mn-lt"/>
                <a:ea typeface="+mn-ea"/>
                <a:cs typeface="+mn-cs"/>
              </a:rPr>
              <a:t>Toronto Public Libraries. WIFiMap.io reports ~12,000 free public networks in Toronto. The purpose of those public networks is to connect to the Internet WAN.</a:t>
            </a:r>
          </a:p>
          <a:p>
            <a:pPr marL="0" marR="0" lvl="0" indent="0" algn="l" defTabSz="914400" rtl="0" eaLnBrk="1" fontAlgn="auto" latinLnBrk="0" hangingPunct="1">
              <a:lnSpc>
                <a:spcPct val="100000"/>
              </a:lnSpc>
              <a:spcBef>
                <a:spcPts val="0"/>
              </a:spcBef>
              <a:spcAft>
                <a:spcPts val="600"/>
              </a:spcAft>
              <a:buClrTx/>
              <a:buSzTx/>
              <a:buFontTx/>
              <a:buNone/>
              <a:tabLst/>
              <a:defRPr/>
            </a:pPr>
            <a:r>
              <a:rPr lang="en-CA" sz="1200" b="0" i="0" kern="1200" dirty="0">
                <a:solidFill>
                  <a:schemeClr val="tx1"/>
                </a:solidFill>
                <a:effectLst/>
                <a:latin typeface="+mn-lt"/>
                <a:ea typeface="+mn-ea"/>
                <a:cs typeface="+mn-cs"/>
              </a:rPr>
              <a:t>Be aware, that everyone in the same coffee shop is on a single </a:t>
            </a:r>
            <a:r>
              <a:rPr lang="en-CA" sz="1200" b="0" i="0" kern="1200" dirty="0" err="1">
                <a:solidFill>
                  <a:schemeClr val="tx1"/>
                </a:solidFill>
                <a:effectLst/>
                <a:latin typeface="+mn-lt"/>
                <a:ea typeface="+mn-ea"/>
                <a:cs typeface="+mn-cs"/>
              </a:rPr>
              <a:t>WiFi</a:t>
            </a:r>
            <a:r>
              <a:rPr lang="en-CA" sz="1200" b="0" i="0" kern="1200" dirty="0">
                <a:solidFill>
                  <a:schemeClr val="tx1"/>
                </a:solidFill>
                <a:effectLst/>
                <a:latin typeface="+mn-lt"/>
                <a:ea typeface="+mn-ea"/>
                <a:cs typeface="+mn-cs"/>
              </a:rPr>
              <a:t> LAN Intranet. Theoretically, all devices attached to the coffee shop's </a:t>
            </a:r>
            <a:r>
              <a:rPr lang="en-CA" sz="1200" b="0" i="0" kern="1200" dirty="0" err="1">
                <a:solidFill>
                  <a:schemeClr val="tx1"/>
                </a:solidFill>
                <a:effectLst/>
                <a:latin typeface="+mn-lt"/>
                <a:ea typeface="+mn-ea"/>
                <a:cs typeface="+mn-cs"/>
              </a:rPr>
              <a:t>WiFi</a:t>
            </a:r>
            <a:r>
              <a:rPr lang="en-CA" sz="1200" b="0" i="0" kern="1200" dirty="0">
                <a:solidFill>
                  <a:schemeClr val="tx1"/>
                </a:solidFill>
                <a:effectLst/>
                <a:latin typeface="+mn-lt"/>
                <a:ea typeface="+mn-ea"/>
                <a:cs typeface="+mn-cs"/>
              </a:rPr>
              <a:t> could communicate directly with each other.</a:t>
            </a:r>
          </a:p>
          <a:p>
            <a:pPr marL="0" marR="0" lvl="0" indent="0" algn="l" defTabSz="914400" rtl="0" eaLnBrk="1" fontAlgn="auto" latinLnBrk="0" hangingPunct="1">
              <a:lnSpc>
                <a:spcPct val="100000"/>
              </a:lnSpc>
              <a:spcBef>
                <a:spcPts val="0"/>
              </a:spcBef>
              <a:spcAft>
                <a:spcPts val="600"/>
              </a:spcAft>
              <a:buClrTx/>
              <a:buSzTx/>
              <a:buFontTx/>
              <a:buNone/>
              <a:tabLst/>
              <a:defRPr/>
            </a:pPr>
            <a:r>
              <a:rPr lang="en-CA" sz="1200" b="0" i="0" kern="1200" dirty="0">
                <a:solidFill>
                  <a:schemeClr val="tx1"/>
                </a:solidFill>
                <a:effectLst/>
                <a:latin typeface="+mn-lt"/>
                <a:ea typeface="+mn-ea"/>
                <a:cs typeface="+mn-cs"/>
              </a:rPr>
              <a:t>The coffee shop is a </a:t>
            </a:r>
            <a:r>
              <a:rPr lang="en-CA" dirty="0"/>
              <a:t>BYOD = Bring Your Own Device environment.</a:t>
            </a:r>
          </a:p>
          <a:p>
            <a:pPr marL="0" marR="0" lvl="0" indent="0" algn="l" defTabSz="914400" rtl="0" eaLnBrk="1" fontAlgn="auto" latinLnBrk="0" hangingPunct="1">
              <a:lnSpc>
                <a:spcPct val="100000"/>
              </a:lnSpc>
              <a:spcBef>
                <a:spcPts val="0"/>
              </a:spcBef>
              <a:spcAft>
                <a:spcPts val="600"/>
              </a:spcAft>
              <a:buClrTx/>
              <a:buSzTx/>
              <a:buFontTx/>
              <a:buNone/>
              <a:tabLst/>
              <a:defRPr/>
            </a:pPr>
            <a:r>
              <a:rPr lang="en-CA" dirty="0"/>
              <a:t>Large organizations and enterprises use VPNs allowing employees to access their company's </a:t>
            </a:r>
            <a:r>
              <a:rPr lang="en-CA" dirty="0">
                <a:hlinkClick r:id="rId3" tooltip="Intranet"/>
              </a:rPr>
              <a:t>intranet</a:t>
            </a:r>
            <a:r>
              <a:rPr lang="en-CA" dirty="0"/>
              <a:t> from outside the office. Site-to-site VPNs allow employees in geographically separate offices to share one cohesive virtual network. </a:t>
            </a:r>
            <a:br>
              <a:rPr lang="en-CA" dirty="0"/>
            </a:br>
            <a:r>
              <a:rPr lang="en-CA" dirty="0"/>
              <a:t>An IP tunnel is an Internet Protocol (IP) network communications channel between two networks. It is used to transport another network's protocol (your Intranet) by encapsulation of its packets within the packets sent over the Internet. VPNs use authentication, tunnelling, and encryption for secure communications over public networks.</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CA" dirty="0"/>
          </a:p>
          <a:p>
            <a:pPr>
              <a:lnSpc>
                <a:spcPct val="100000"/>
              </a:lnSpc>
              <a:spcBef>
                <a:spcPts val="0"/>
              </a:spcBef>
              <a:spcAft>
                <a:spcPts val="600"/>
              </a:spcAft>
            </a:pPr>
            <a:r>
              <a:rPr lang="en-CA" sz="1200" b="0" i="0" kern="1200" dirty="0">
                <a:solidFill>
                  <a:schemeClr val="tx1"/>
                </a:solidFill>
                <a:effectLst/>
                <a:latin typeface="+mn-lt"/>
                <a:ea typeface="+mn-ea"/>
                <a:cs typeface="+mn-cs"/>
              </a:rPr>
              <a:t>RAN is a regional area network. This is a large network like one made by an ISP (Internet Service Provider)</a:t>
            </a:r>
          </a:p>
          <a:p>
            <a:pPr marL="0" marR="0" lvl="0" indent="0" algn="l" defTabSz="914400" rtl="0" eaLnBrk="1" fontAlgn="auto" latinLnBrk="0" hangingPunct="1">
              <a:lnSpc>
                <a:spcPct val="100000"/>
              </a:lnSpc>
              <a:spcBef>
                <a:spcPts val="0"/>
              </a:spcBef>
              <a:spcAft>
                <a:spcPts val="600"/>
              </a:spcAft>
              <a:buClrTx/>
              <a:buSzTx/>
              <a:buFontTx/>
              <a:buNone/>
              <a:tabLst/>
              <a:defRPr/>
            </a:pPr>
            <a:r>
              <a:rPr lang="en-CA" dirty="0"/>
              <a:t>https://en.wikipedia.org/wiki/Bring_your_own_device</a:t>
            </a:r>
          </a:p>
          <a:p>
            <a:pPr marL="0" marR="0" lvl="0" indent="0" algn="l" defTabSz="914400" rtl="0" eaLnBrk="1" fontAlgn="auto" latinLnBrk="0" hangingPunct="1">
              <a:lnSpc>
                <a:spcPct val="100000"/>
              </a:lnSpc>
              <a:spcBef>
                <a:spcPts val="0"/>
              </a:spcBef>
              <a:spcAft>
                <a:spcPts val="600"/>
              </a:spcAft>
              <a:buClrTx/>
              <a:buSzTx/>
              <a:buFontTx/>
              <a:buNone/>
              <a:tabLst/>
              <a:defRPr/>
            </a:pPr>
            <a:r>
              <a:rPr lang="en-CA" dirty="0"/>
              <a:t>https://en.wikipedia.org/wiki/Wide_area_network</a:t>
            </a:r>
          </a:p>
          <a:p>
            <a:pPr marL="0" marR="0" lvl="0" indent="0" algn="l" defTabSz="914400" rtl="0" eaLnBrk="1" fontAlgn="auto" latinLnBrk="0" hangingPunct="1">
              <a:lnSpc>
                <a:spcPct val="100000"/>
              </a:lnSpc>
              <a:spcBef>
                <a:spcPts val="0"/>
              </a:spcBef>
              <a:spcAft>
                <a:spcPts val="600"/>
              </a:spcAft>
              <a:buClrTx/>
              <a:buSzTx/>
              <a:buFontTx/>
              <a:buNone/>
              <a:tabLst/>
              <a:defRPr/>
            </a:pPr>
            <a:r>
              <a:rPr lang="en-CA" dirty="0"/>
              <a:t>https://en.wikipedia.org/wiki/Virtual_private_network</a:t>
            </a:r>
          </a:p>
          <a:p>
            <a:pPr marL="0" marR="0" lvl="0" indent="0" algn="l" defTabSz="914400" rtl="0" eaLnBrk="1" fontAlgn="auto" latinLnBrk="0" hangingPunct="1">
              <a:lnSpc>
                <a:spcPct val="100000"/>
              </a:lnSpc>
              <a:spcBef>
                <a:spcPts val="0"/>
              </a:spcBef>
              <a:spcAft>
                <a:spcPts val="600"/>
              </a:spcAft>
              <a:buClrTx/>
              <a:buSzTx/>
              <a:buFontTx/>
              <a:buNone/>
              <a:tabLst/>
              <a:defRPr/>
            </a:pPr>
            <a:r>
              <a:rPr lang="en-CA" dirty="0"/>
              <a:t>https://en.wikipedia.org/wiki/Tunneling_protocol</a:t>
            </a:r>
          </a:p>
          <a:p>
            <a:pPr marL="0" marR="0" lvl="0" indent="0" algn="l" defTabSz="914400" rtl="0" eaLnBrk="1" fontAlgn="auto" latinLnBrk="0" hangingPunct="1">
              <a:lnSpc>
                <a:spcPct val="100000"/>
              </a:lnSpc>
              <a:spcBef>
                <a:spcPts val="0"/>
              </a:spcBef>
              <a:spcAft>
                <a:spcPts val="600"/>
              </a:spcAft>
              <a:buClrTx/>
              <a:buSzTx/>
              <a:buFontTx/>
              <a:buNone/>
              <a:tabLst/>
              <a:defRPr/>
            </a:pPr>
            <a:r>
              <a:rPr lang="en-CA" dirty="0"/>
              <a:t>https://en.wikipedia.org/wiki/IP_tunnel</a:t>
            </a:r>
          </a:p>
          <a:p>
            <a:pPr marL="0" marR="0" lvl="0" indent="0" algn="l" defTabSz="914400" rtl="0" eaLnBrk="1" fontAlgn="auto" latinLnBrk="0" hangingPunct="1">
              <a:lnSpc>
                <a:spcPct val="100000"/>
              </a:lnSpc>
              <a:spcBef>
                <a:spcPts val="0"/>
              </a:spcBef>
              <a:spcAft>
                <a:spcPts val="60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2527655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Television was the internet of the 1960s, the telephone before that, and radio before that in the early 20th C. The telegraph (19th C) and newspapers, and before that, pamphlets in the 16th C were the internet before radio. Like the internet, they were all methods of moving information around the globe and making it accessible to people. Snail mail was delivered and picked up TWELVE TIMES A DAY in 1889 London, England; it was better than your own personal FedEx.</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By the mid 1970s, the US Defense Department ’s ARPANET project had grown to 60 mainframe nodes with fixed point-to-point connections using a variety of networking protocols. This was neither scalable nor flexible for inter-networking in which multiple separate networks could be joined into a network of networks.  In 1982, the Internet protocol suite (TCP/IP) became the standard on ARPANET which later grew into the Internet as we know it. TCP/IP started working in a 150+ year dive bar near Palo Alto in 1976. See https://getpocket.com/explore/item/how-the-internet-was-invented</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http://info.cern.ch/Proposal.html?mc_cid=5a1c84b122&amp;mc_eid=71134692e2</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“Vague, but exciting” is what Berners-Lee's boss, Mike </a:t>
            </a:r>
            <a:r>
              <a:rPr lang="en-CA" sz="1200" b="0" i="0" kern="1200" dirty="0" err="1">
                <a:solidFill>
                  <a:schemeClr val="tx1"/>
                </a:solidFill>
                <a:effectLst/>
                <a:latin typeface="+mn-lt"/>
                <a:ea typeface="+mn-ea"/>
                <a:cs typeface="+mn-cs"/>
              </a:rPr>
              <a:t>Sendell</a:t>
            </a:r>
            <a:r>
              <a:rPr lang="en-CA" sz="1200" b="0" i="0" kern="1200" dirty="0">
                <a:solidFill>
                  <a:schemeClr val="tx1"/>
                </a:solidFill>
                <a:effectLst/>
                <a:latin typeface="+mn-lt"/>
                <a:ea typeface="+mn-ea"/>
                <a:cs typeface="+mn-cs"/>
              </a:rPr>
              <a:t>, wrote on the proposal for an information management system in 1989.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Berners-Lee made HTTP and WWW freely available; he has fought to keep it open, non-proprietary, and free. See https://www.wired.com/2012/02/tim-berners-lee-patent/</a:t>
            </a:r>
            <a:br>
              <a:rPr lang="en-CA" sz="1200" b="0" i="0" kern="1200" dirty="0">
                <a:solidFill>
                  <a:schemeClr val="tx1"/>
                </a:solidFill>
                <a:effectLst/>
                <a:latin typeface="+mn-lt"/>
                <a:ea typeface="+mn-ea"/>
                <a:cs typeface="+mn-cs"/>
              </a:rPr>
            </a:br>
            <a:r>
              <a:rPr lang="en-CA" sz="1200" b="1" i="0" kern="1200" dirty="0">
                <a:solidFill>
                  <a:schemeClr val="tx1"/>
                </a:solidFill>
                <a:effectLst/>
                <a:latin typeface="+mn-lt"/>
                <a:ea typeface="+mn-ea"/>
                <a:cs typeface="+mn-cs"/>
              </a:rPr>
              <a:t>"The reason the Web took off is not because it was a magic idea, but because I [Tim Berners-Lee] persuaded everyone to use HTML and HTTP." Back then, there were not that many </a:t>
            </a:r>
            <a:r>
              <a:rPr lang="en-CA" sz="1200" b="1" i="0" kern="1200" dirty="0" err="1">
                <a:solidFill>
                  <a:schemeClr val="tx1"/>
                </a:solidFill>
                <a:effectLst/>
                <a:latin typeface="+mn-lt"/>
                <a:ea typeface="+mn-ea"/>
                <a:cs typeface="+mn-cs"/>
              </a:rPr>
              <a:t>everyones</a:t>
            </a:r>
            <a:r>
              <a:rPr lang="en-CA" sz="1200" b="1" i="0" kern="1200" dirty="0">
                <a:solidFill>
                  <a:schemeClr val="tx1"/>
                </a:solidFill>
                <a:effectLst/>
                <a:latin typeface="+mn-lt"/>
                <a:ea typeface="+mn-ea"/>
                <a:cs typeface="+mn-cs"/>
              </a:rPr>
              <a:t> to persuade. Also, more importantly, because it was open and non-proprietary, and therefore free. Free as in speech </a:t>
            </a:r>
            <a:r>
              <a:rPr lang="en-CA" sz="1200" b="1" i="1" kern="1200" dirty="0">
                <a:solidFill>
                  <a:schemeClr val="tx1"/>
                </a:solidFill>
                <a:effectLst/>
                <a:latin typeface="+mn-lt"/>
                <a:ea typeface="+mn-ea"/>
                <a:cs typeface="+mn-cs"/>
              </a:rPr>
              <a:t>and</a:t>
            </a:r>
            <a:r>
              <a:rPr lang="en-CA" sz="1200" b="1" i="0" kern="1200" dirty="0">
                <a:solidFill>
                  <a:schemeClr val="tx1"/>
                </a:solidFill>
                <a:effectLst/>
                <a:latin typeface="+mn-lt"/>
                <a:ea typeface="+mn-ea"/>
                <a:cs typeface="+mn-cs"/>
              </a:rPr>
              <a:t> free as in beer.</a:t>
            </a:r>
          </a:p>
          <a:p>
            <a:r>
              <a:rPr lang="en-CA" sz="1200" b="0" i="0" kern="1200" dirty="0">
                <a:solidFill>
                  <a:schemeClr val="tx1"/>
                </a:solidFill>
                <a:effectLst/>
                <a:latin typeface="+mn-lt"/>
                <a:ea typeface="+mn-ea"/>
                <a:cs typeface="+mn-cs"/>
              </a:rPr>
              <a:t>The first web page is found at  http://info.cern.ch/hypertext/WWW/TheProject.html   https://www.wired.co.uk/article/first-web-page</a:t>
            </a:r>
          </a:p>
          <a:p>
            <a:r>
              <a:rPr lang="en-CA" sz="1200" b="0" i="0" kern="1200" dirty="0">
                <a:solidFill>
                  <a:schemeClr val="tx1"/>
                </a:solidFill>
                <a:effectLst/>
                <a:latin typeface="+mn-lt"/>
                <a:ea typeface="+mn-ea"/>
                <a:cs typeface="+mn-cs"/>
              </a:rPr>
              <a:t>The invention of HTTP Hypertext Transfer Protocol and the textual browser in 1990 by Berners-Lee called “</a:t>
            </a:r>
            <a:r>
              <a:rPr lang="en-CA" sz="1200" b="0" i="0" kern="1200" dirty="0" err="1">
                <a:solidFill>
                  <a:schemeClr val="tx1"/>
                </a:solidFill>
                <a:effectLst/>
                <a:latin typeface="+mn-lt"/>
                <a:ea typeface="+mn-ea"/>
                <a:cs typeface="+mn-cs"/>
              </a:rPr>
              <a:t>WorldWideWeb</a:t>
            </a:r>
            <a:r>
              <a:rPr lang="en-CA" sz="1200" b="0" i="0" kern="1200" dirty="0">
                <a:solidFill>
                  <a:schemeClr val="tx1"/>
                </a:solidFill>
                <a:effectLst/>
                <a:latin typeface="+mn-lt"/>
                <a:ea typeface="+mn-ea"/>
                <a:cs typeface="+mn-cs"/>
              </a:rPr>
              <a:t>” and Marc Andreessen’s visual GUI Mosaic three years later ( Netscape  Mozilla  Firefox)</a:t>
            </a:r>
          </a:p>
          <a:p>
            <a:r>
              <a:rPr lang="en-CA" sz="1200" b="0" i="0" kern="1200" dirty="0">
                <a:solidFill>
                  <a:schemeClr val="tx1"/>
                </a:solidFill>
                <a:effectLst/>
                <a:latin typeface="+mn-lt"/>
                <a:ea typeface="+mn-ea"/>
                <a:cs typeface="+mn-cs"/>
              </a:rPr>
              <a:t>made the Internet easy to use and accessible to the average person (multi-media in a single window and multiple protocols like HTTP, FTP, Usenet) and sparked growing demand for connectivity in the mid and late 1990s.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Marc Andreessen  https://www.wired.com/2012/04/ff-andreessen/</a:t>
            </a:r>
          </a:p>
          <a:p>
            <a:r>
              <a:rPr lang="en-CA" sz="1200" b="1" i="0" kern="1200" dirty="0">
                <a:solidFill>
                  <a:schemeClr val="tx1"/>
                </a:solidFill>
                <a:effectLst/>
                <a:latin typeface="+mn-lt"/>
                <a:ea typeface="+mn-ea"/>
                <a:cs typeface="+mn-cs"/>
              </a:rPr>
              <a:t>The Mosaic/Netscape browser software was FREE for non-commercial use. </a:t>
            </a:r>
            <a:r>
              <a:rPr lang="en-CA" sz="1200" b="0" i="0" kern="1200" dirty="0">
                <a:solidFill>
                  <a:schemeClr val="tx1"/>
                </a:solidFill>
                <a:effectLst/>
                <a:latin typeface="+mn-lt"/>
                <a:ea typeface="+mn-ea"/>
                <a:cs typeface="+mn-cs"/>
              </a:rPr>
              <a:t>Building a business by giving stuff away was a revolutionary model.</a:t>
            </a:r>
          </a:p>
          <a:p>
            <a:r>
              <a:rPr lang="en-CA" sz="1200" b="0" i="0" kern="1200" dirty="0">
                <a:solidFill>
                  <a:schemeClr val="tx1"/>
                </a:solidFill>
                <a:effectLst/>
                <a:latin typeface="+mn-lt"/>
                <a:ea typeface="+mn-ea"/>
                <a:cs typeface="+mn-cs"/>
              </a:rPr>
              <a:t>https://www.internetsociety.org/internet/</a:t>
            </a:r>
          </a:p>
          <a:p>
            <a:r>
              <a:rPr lang="en-CA" sz="1200" b="0" i="0" kern="1200" dirty="0">
                <a:solidFill>
                  <a:schemeClr val="tx1"/>
                </a:solidFill>
                <a:effectLst/>
                <a:latin typeface="+mn-lt"/>
                <a:ea typeface="+mn-ea"/>
                <a:cs typeface="+mn-cs"/>
              </a:rPr>
              <a:t>https://www.inverse.com/article/14959-celebrating-23-years-of-the-www-how-tim-berners-lee-open-sourced-the-internet</a:t>
            </a:r>
          </a:p>
          <a:p>
            <a:r>
              <a:rPr lang="en-CA" sz="1200" b="0" i="0" kern="1200" dirty="0">
                <a:solidFill>
                  <a:schemeClr val="tx1"/>
                </a:solidFill>
                <a:effectLst/>
                <a:latin typeface="+mn-lt"/>
                <a:ea typeface="+mn-ea"/>
                <a:cs typeface="+mn-cs"/>
              </a:rPr>
              <a:t>https://home.cern/cern-people/opinion/2013/04/twenty-years-free-and-open-www</a:t>
            </a:r>
          </a:p>
          <a:p>
            <a:r>
              <a:rPr lang="en-CA" sz="1200" b="0" i="0" kern="1200" dirty="0">
                <a:solidFill>
                  <a:schemeClr val="tx1"/>
                </a:solidFill>
                <a:effectLst/>
                <a:latin typeface="+mn-lt"/>
                <a:ea typeface="+mn-ea"/>
                <a:cs typeface="+mn-cs"/>
              </a:rPr>
              <a:t>https://opensource.com/life/14/4/25-years-world-wide-web</a:t>
            </a:r>
          </a:p>
          <a:p>
            <a:r>
              <a:rPr lang="en-CA" sz="1200" b="0" i="0" kern="1200" dirty="0">
                <a:solidFill>
                  <a:schemeClr val="tx1"/>
                </a:solidFill>
                <a:effectLst/>
                <a:latin typeface="+mn-lt"/>
                <a:ea typeface="+mn-ea"/>
                <a:cs typeface="+mn-cs"/>
              </a:rPr>
              <a:t>https://webfoundation.org/about/vision/history-of-the-web/</a:t>
            </a:r>
          </a:p>
          <a:p>
            <a:r>
              <a:rPr lang="en-CA" sz="1200" b="0" i="0" kern="1200" dirty="0">
                <a:solidFill>
                  <a:schemeClr val="tx1"/>
                </a:solidFill>
                <a:effectLst/>
                <a:latin typeface="+mn-lt"/>
                <a:ea typeface="+mn-ea"/>
                <a:cs typeface="+mn-cs"/>
              </a:rPr>
              <a:t>https://www.theguardian.com/technology/2017/mar/11/tim-berners-lee-web-inventor-save-internet</a:t>
            </a:r>
          </a:p>
          <a:p>
            <a:r>
              <a:rPr lang="en-CA" sz="1200" b="0" i="0" kern="1200" dirty="0">
                <a:solidFill>
                  <a:schemeClr val="tx1"/>
                </a:solidFill>
                <a:effectLst/>
                <a:latin typeface="+mn-lt"/>
                <a:ea typeface="+mn-ea"/>
                <a:cs typeface="+mn-cs"/>
              </a:rPr>
              <a:t>https://www.vanityfair.com/news/2018/07/the-man-who-created-the-world-wide-web-has-some-regrets</a:t>
            </a:r>
          </a:p>
          <a:p>
            <a:r>
              <a:rPr lang="en-CA" sz="1200" b="0" i="0" kern="1200" dirty="0">
                <a:solidFill>
                  <a:schemeClr val="tx1"/>
                </a:solidFill>
                <a:effectLst/>
                <a:latin typeface="+mn-lt"/>
                <a:ea typeface="+mn-ea"/>
                <a:cs typeface="+mn-cs"/>
              </a:rPr>
              <a:t>http://yourlifesolution.com/7/the-man-who-would-have-been-a-trillionaire/</a:t>
            </a:r>
          </a:p>
          <a:p>
            <a:r>
              <a:rPr lang="en-CA" sz="1200" b="0" i="0" kern="1200" dirty="0">
                <a:solidFill>
                  <a:schemeClr val="tx1"/>
                </a:solidFill>
                <a:effectLst/>
                <a:latin typeface="+mn-lt"/>
                <a:ea typeface="+mn-ea"/>
                <a:cs typeface="+mn-cs"/>
              </a:rPr>
              <a:t>https://www.youtube.com/watch?v=ykCPFUlasFk (broadcast of Tuesday 12 March 2019, Science Museum &amp; Web Foundation celebrate the web’s 30 years with Sir Tim)</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In the 1990s, UNIX was dying in the small to medium sized business world with the rise of Microsoft Server. The IT trade press was predicting the demise of UNIX. In the early 1990s, IBM and Microsoft ignored the Internet as a poor public substitute for high quality private telecommunication networks. If you wanted a web server, you had to make one. Only the UNIX OS was open enough for anyone to develop applications like a web server on affordable micro hardware and deployable on mini hardware (mid-size servers) powerful enough to do the job. Both IBM and Microsoft’s servers were too closed at the time for this type of development. Researchers and innovators accepted the TCP/IP standard and embraced the idea of a network of independent networks and non-proprietary servers.</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World-wide communicatio</a:t>
            </a:r>
            <a:r>
              <a:rPr lang="en-CA" sz="1200" b="0" i="0" kern="1200" dirty="0">
                <a:solidFill>
                  <a:schemeClr val="tx1"/>
                </a:solidFill>
                <a:effectLst/>
                <a:latin typeface="+mn-lt"/>
                <a:ea typeface="+mn-ea"/>
                <a:cs typeface="+mn-cs"/>
              </a:rPr>
              <a:t>ns: 250,000 km of submarine communications cable with a capacity of 2.56 Tb/s by 2002. How did such extraordinary growth take place: fibre optic cables (they are not very big and transmit data farther so are easier to lay than traditional copper cables).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During the dot-com bubble, the days of the “information superhighway”, a large number of telephone companies, known as “telecoms”, built optical fibre networks everywhere. Telecoms were in a greed-fueled race to corner the market in telecommunications by providing a network with sufficient capacity to take all existing and forecast voice and data traffic for their entire region served. This was based on the assumption that telecom traffic, particularly data traffic, would continue to grow exponentially for the foreseeable future…and that each telecom would get their “fair share” of the market, their fair share being 100%. (Tim McKenna was at a New Years Eve party in 2001 where a “golf-pro” who was just recently a senior VP in a telecom firm, admitted that for all the sales forecasts to come true, North America would have needed well over a billion extra residents to soak up the capacity on offer.) There was willful ignorance of demographics and blindness to the limits of exponential growth. (See S curve, Logistic function, http://www.slideshare.net/wright4/double-scurve-model-of-growth) </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Affordable High bandwidth</a:t>
            </a:r>
            <a:r>
              <a:rPr lang="en-CA" sz="1200" b="0" i="0" kern="1200" dirty="0">
                <a:solidFill>
                  <a:schemeClr val="tx1"/>
                </a:solidFill>
                <a:effectLst/>
                <a:latin typeface="+mn-lt"/>
                <a:ea typeface="+mn-ea"/>
                <a:cs typeface="+mn-cs"/>
              </a:rPr>
              <a:t>: The capacity of commercial </a:t>
            </a:r>
            <a:r>
              <a:rPr lang="en-CA" sz="1200" b="0" i="0" kern="1200" dirty="0" err="1">
                <a:solidFill>
                  <a:schemeClr val="tx1"/>
                </a:solidFill>
                <a:effectLst/>
                <a:latin typeface="+mn-lt"/>
                <a:ea typeface="+mn-ea"/>
                <a:cs typeface="+mn-cs"/>
              </a:rPr>
              <a:t>lightwave</a:t>
            </a:r>
            <a:r>
              <a:rPr lang="en-CA" sz="1200" b="0" i="0" kern="1200" dirty="0">
                <a:solidFill>
                  <a:schemeClr val="tx1"/>
                </a:solidFill>
                <a:effectLst/>
                <a:latin typeface="+mn-lt"/>
                <a:ea typeface="+mn-ea"/>
                <a:cs typeface="+mn-cs"/>
              </a:rPr>
              <a:t> systems increased from less than 100 Mb/s when they debuted in the 1970s to roughly 1 Tb/s by 2000. This is an increase of more than 10 000 times in 30 years, but more incredibly, the introduction of WDM wavelength-division multiplexing during the latter part of the 1990s resulted in a factor of 1000 increase in just 10 years. In the early to mid 1990s as the Internet got going, data traffic was increasing faster than capacity to carry it. Telecoms rushed to put fibre everywhere and sign up ISPs. By the year 2000, the situation had reversed, capacity was greater than demand because the bandwidth of a single fibre had increased 1000 times during the decade.  </a:t>
            </a:r>
            <a:r>
              <a:rPr lang="en-CA" sz="1200" b="1" i="0" kern="1200" dirty="0">
                <a:solidFill>
                  <a:schemeClr val="tx1"/>
                </a:solidFill>
                <a:effectLst/>
                <a:latin typeface="+mn-lt"/>
                <a:ea typeface="+mn-ea"/>
                <a:cs typeface="+mn-cs"/>
              </a:rPr>
              <a:t>As a result, the wholesale price of data traffic collapsed (what your business plan expected you could sell for a $1 in 1992 was going for $0.001 – one tenth of a cent less than ten years later) </a:t>
            </a:r>
            <a:r>
              <a:rPr lang="en-CA" sz="1200" b="0" i="0" kern="1200" dirty="0">
                <a:solidFill>
                  <a:schemeClr val="tx1"/>
                </a:solidFill>
                <a:effectLst/>
                <a:latin typeface="+mn-lt"/>
                <a:ea typeface="+mn-ea"/>
                <a:cs typeface="+mn-cs"/>
              </a:rPr>
              <a:t>and  with it, the rest of the telecoms’ shaky economic assumptions (Yesterday's needs will be solved by Today's technology; Today's needs will continue Tomorrow, and Tomorrow will never have a better solution than Today's). What was only affordable for businesses throughout the 1980s became inexpensive enough in the mid-1990s for everyone who could afford a PC.</a:t>
            </a:r>
          </a:p>
          <a:p>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IBM and Microsoft's limited vision of expensive, inherently secure, private point-to-point networks was inexpensively satisfied by the growth of the public insecure Internet overlaid with encryption for security. More and cheaper bandwidth created new opportunities. It wasn’t just data and files going over a network, it became pictures, music, and video that could be streamed. One result of telecom greed was a lot of unlit fibre, known as "dark fibre". Dark fibre is now used for dedicated connections between a company and cloud or network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lvl="1"/>
            <a:r>
              <a:rPr lang="en-CA" sz="1200" b="0" i="0" kern="1200" dirty="0">
                <a:solidFill>
                  <a:schemeClr val="tx1"/>
                </a:solidFill>
                <a:effectLst/>
                <a:latin typeface="+mn-lt"/>
                <a:ea typeface="+mn-ea"/>
                <a:cs typeface="+mn-cs"/>
              </a:rPr>
              <a:t>This dramatically reduced the demand for physical fibre by increasing the capacity that could be placed on a single fibre by a factor of as much as 100 during the dot-com bubble. In the late 1990s through 2000, the telecoms saw the market opportunity of data traffic's estimated growth rates "doubling every 100 days" which was optimistic. But they did not take into account the capacity to carry that traffic was doubling every six months starting in 1992 until a bit rate of 10 Tb/s was reached by 2001. (Proceedings of the IEEE, Volume: 100 Issue: 5. Capacity Trends and Limits of Optical Communication Networks, 2012. https://doi.org/10.1109/JPROC.2012.2182970 ) https://en.wikipedia.org/wiki/Fiber-optic_communication#History</a:t>
            </a:r>
          </a:p>
          <a:p>
            <a:pPr lvl="1"/>
            <a:r>
              <a:rPr lang="en-CA" sz="1200" b="0" i="0" kern="1200" dirty="0">
                <a:solidFill>
                  <a:schemeClr val="tx1"/>
                </a:solidFill>
                <a:effectLst/>
                <a:latin typeface="+mn-lt"/>
                <a:ea typeface="+mn-ea"/>
                <a:cs typeface="+mn-cs"/>
              </a:rPr>
              <a:t>By 2002, an intercontinental network of 250,000 km of submarine communications cable with a capacity of 2.56 Tb/s was completed.</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Decentralized </a:t>
            </a:r>
            <a:r>
              <a:rPr lang="en-CA" sz="1200" b="0" i="0" kern="1200" dirty="0">
                <a:solidFill>
                  <a:schemeClr val="tx1"/>
                </a:solidFill>
                <a:effectLst/>
                <a:latin typeface="+mn-lt"/>
                <a:ea typeface="+mn-ea"/>
                <a:cs typeface="+mn-cs"/>
              </a:rPr>
              <a:t>: No one is the “boss” of the Internet, no one company owns it. The Internet backbone is a conglomeration of multiple, redundant networks owned by numerous companies. Massive cooperative infrastructure of fibre cables in the ground and under the ocean, many core router nodes (Internet exchange points, IX or IXP) in all major cities with between 1 and 5.6 tera-bits per second capacity. https://en.wikipedia.org/wiki/List_of_Internet_exchange_points_by_size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In only ~25 years, the Internet has grown to be considered a public utility like electricity and water, computers are almost useless without network connectivity. The Internet, i.e. communication, is also considered essential to supporting human rights. Soon, it may be considered a human right in and of itself.  In Summer of 2016, the United Nations Human Rights Council released a </a:t>
            </a:r>
            <a:r>
              <a:rPr lang="en-CA" sz="1200" b="0" i="0" kern="1200" dirty="0" err="1">
                <a:solidFill>
                  <a:schemeClr val="tx1"/>
                </a:solidFill>
                <a:effectLst/>
                <a:latin typeface="+mn-lt"/>
                <a:ea typeface="+mn-ea"/>
                <a:cs typeface="+mn-cs"/>
              </a:rPr>
              <a:t>a</a:t>
            </a:r>
            <a:r>
              <a:rPr lang="en-CA" sz="1200" b="0" i="0" kern="1200" dirty="0">
                <a:solidFill>
                  <a:schemeClr val="tx1"/>
                </a:solidFill>
                <a:effectLst/>
                <a:latin typeface="+mn-lt"/>
                <a:ea typeface="+mn-ea"/>
                <a:cs typeface="+mn-cs"/>
              </a:rPr>
              <a:t> non-binding resolution condemning intentional disruption of internet access by governments.  The resolution reaffirmed that "the same rights people have offline must also be protected online.“ https://en.wikipedia.org/wiki/Right_to_Internet_access#2016:_UN_Resolution</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Net neutrality is the principle that Internet service providers and governments regulating the Internet should treat all data on the Internet the same, not discriminating or charging differentially by user, content, website, platform, application, type of attached equipment, or mode of communication</a:t>
            </a:r>
          </a:p>
        </p:txBody>
      </p:sp>
      <p:sp>
        <p:nvSpPr>
          <p:cNvPr id="4" name="Slide Number Placeholder 3"/>
          <p:cNvSpPr>
            <a:spLocks noGrp="1"/>
          </p:cNvSpPr>
          <p:nvPr>
            <p:ph type="sldNum" sz="quarter" idx="10"/>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1982284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Growth occurred because of cooperation, innovation because of competition. It was a healthy balance.</a:t>
            </a:r>
          </a:p>
          <a:p>
            <a:r>
              <a:rPr lang="en-CA" sz="1200" b="0" i="0" kern="1200" dirty="0">
                <a:solidFill>
                  <a:schemeClr val="tx1"/>
                </a:solidFill>
                <a:effectLst/>
                <a:latin typeface="+mn-lt"/>
                <a:ea typeface="+mn-ea"/>
                <a:cs typeface="+mn-cs"/>
              </a:rPr>
              <a:t>The Internet is a collection of separate and distinct networks, each one operating under a common framework of globally unique IP addressing and global routing (each network exchanges routing and reachability information for all other networks). Peering involves two networks coming together to exchange traffic with each other freely, and for mutual benefit. This 'mutual benefit' is often "reduced costs for transit services". neither party pays the other in association with the exchange of traffic; instead, each derives and retains revenue from its own customers within its own network. https://en.wikipedia.org/wiki/Peering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Tier 1 networks peer with each other exchanging traffic without charge but charge their Tier 2 customers for 'transit'</a:t>
            </a:r>
          </a:p>
          <a:p>
            <a:endParaRPr lang="en-CA" dirty="0"/>
          </a:p>
          <a:p>
            <a:r>
              <a:rPr lang="en-CA" dirty="0"/>
              <a:t>Tier 2 networks peer with each other exchanging traffic without charge but charge their Tier 3 customers for 'transit'</a:t>
            </a:r>
          </a:p>
          <a:p>
            <a:endParaRPr lang="en-CA" dirty="0"/>
          </a:p>
          <a:p>
            <a:r>
              <a:rPr lang="en-CA" dirty="0"/>
              <a:t>Tier 3 networks charge you for transit.</a:t>
            </a:r>
          </a:p>
          <a:p>
            <a:endParaRPr lang="en-CA" dirty="0"/>
          </a:p>
          <a:p>
            <a:r>
              <a:rPr lang="en-CA" dirty="0"/>
              <a:t>See https://www.mckinsey.com/industries/private-equity-and-principal-investors/our-insights/growing-opportunities-in-the-internet-of-things</a:t>
            </a:r>
          </a:p>
          <a:p>
            <a:endParaRPr lang="en-CA" dirty="0"/>
          </a:p>
          <a:p>
            <a:r>
              <a:rPr lang="en-CA" sz="1200" b="1" i="0" kern="1200" dirty="0">
                <a:solidFill>
                  <a:schemeClr val="tx1"/>
                </a:solidFill>
                <a:effectLst/>
                <a:latin typeface="+mn-lt"/>
                <a:ea typeface="+mn-ea"/>
                <a:cs typeface="+mn-cs"/>
              </a:rPr>
              <a:t>Business model: peering (cooperative, no charge for exchanging traffic) and transit (competitive, chargeable)</a:t>
            </a:r>
          </a:p>
          <a:p>
            <a:r>
              <a:rPr lang="en-CA" sz="1200" b="0" i="0" kern="1200" dirty="0">
                <a:solidFill>
                  <a:schemeClr val="tx1"/>
                </a:solidFill>
                <a:effectLst/>
                <a:latin typeface="+mn-lt"/>
                <a:ea typeface="+mn-ea"/>
                <a:cs typeface="+mn-cs"/>
              </a:rPr>
              <a:t>Peering involves two networks coming together to exchange traffic with each other freely, and for mutual benefit. This 'mutual benefit' is often "reduced costs for transit services". neither party pays the other in association with the exchange of traffic; instead, each derives and retains revenue from its own customers within its own network. https://en.wikipedia.org/wiki/Peering</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 peering relationship is one by which you and another entity exchange traffic for each others' customers, and no one else. (between Tier 1 Internet Exchange Points and within a Tier 2 Internet Exchange Point)</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When a provider bears traffic for you that is not destined for their customers, you are paying for transit from them. (between Tier 2 </a:t>
            </a:r>
            <a:r>
              <a:rPr lang="en-CA" sz="1200" b="0" i="0" kern="1200" dirty="0" err="1">
                <a:solidFill>
                  <a:schemeClr val="tx1"/>
                </a:solidFill>
                <a:effectLst/>
                <a:latin typeface="+mn-lt"/>
                <a:ea typeface="+mn-ea"/>
                <a:cs typeface="+mn-cs"/>
              </a:rPr>
              <a:t>IXPx</a:t>
            </a:r>
            <a:r>
              <a:rPr lang="en-CA" sz="1200" b="0" i="0" kern="1200" dirty="0">
                <a:solidFill>
                  <a:schemeClr val="tx1"/>
                </a:solidFill>
                <a:effectLst/>
                <a:latin typeface="+mn-lt"/>
                <a:ea typeface="+mn-ea"/>
                <a:cs typeface="+mn-cs"/>
              </a:rPr>
              <a:t> and all Tier 3 networks)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https://en.wikipedia.org/wiki/Tier_1_network</a:t>
            </a:r>
          </a:p>
          <a:p>
            <a:r>
              <a:rPr lang="en-CA" sz="1200" b="0" i="0" kern="1200" dirty="0">
                <a:solidFill>
                  <a:schemeClr val="tx1"/>
                </a:solidFill>
                <a:effectLst/>
                <a:latin typeface="+mn-lt"/>
                <a:ea typeface="+mn-ea"/>
                <a:cs typeface="+mn-cs"/>
              </a:rPr>
              <a:t>Tier 1 networks (e.g. </a:t>
            </a:r>
            <a:r>
              <a:rPr lang="en-CA" sz="1200" b="0" i="0" kern="1200" dirty="0" err="1">
                <a:solidFill>
                  <a:schemeClr val="tx1"/>
                </a:solidFill>
                <a:effectLst/>
                <a:latin typeface="+mn-lt"/>
                <a:ea typeface="+mn-ea"/>
                <a:cs typeface="+mn-cs"/>
              </a:rPr>
              <a:t>Amanah</a:t>
            </a:r>
            <a:r>
              <a:rPr lang="en-CA" sz="1200" b="0" i="0" kern="1200" dirty="0">
                <a:solidFill>
                  <a:schemeClr val="tx1"/>
                </a:solidFill>
                <a:effectLst/>
                <a:latin typeface="+mn-lt"/>
                <a:ea typeface="+mn-ea"/>
                <a:cs typeface="+mn-cs"/>
              </a:rPr>
              <a:t> in Toronto), which can reach any other network on the Internet, are all peering networks, i.e. "transit free"; Tier 1 networks do not charge other Tier 1s for TCP/IP traffic. But they do charge Tier 2 networks for "transit".</a:t>
            </a:r>
          </a:p>
          <a:p>
            <a:r>
              <a:rPr lang="en-CA" sz="1200" b="0" i="0" kern="1200" dirty="0">
                <a:solidFill>
                  <a:schemeClr val="tx1"/>
                </a:solidFill>
                <a:effectLst/>
                <a:latin typeface="+mn-lt"/>
                <a:ea typeface="+mn-ea"/>
                <a:cs typeface="+mn-cs"/>
              </a:rPr>
              <a:t>Tier 2 networks (e.g. Toronto Internet Exchange Community–</a:t>
            </a:r>
            <a:r>
              <a:rPr lang="en-CA" sz="1200" b="0" i="0" kern="1200" dirty="0" err="1">
                <a:solidFill>
                  <a:schemeClr val="tx1"/>
                </a:solidFill>
                <a:effectLst/>
                <a:latin typeface="+mn-lt"/>
                <a:ea typeface="+mn-ea"/>
                <a:cs typeface="+mn-cs"/>
              </a:rPr>
              <a:t>TorIX</a:t>
            </a:r>
            <a:r>
              <a:rPr lang="en-CA" sz="1200" b="0" i="0" kern="1200" dirty="0">
                <a:solidFill>
                  <a:schemeClr val="tx1"/>
                </a:solidFill>
                <a:effectLst/>
                <a:latin typeface="+mn-lt"/>
                <a:ea typeface="+mn-ea"/>
                <a:cs typeface="+mn-cs"/>
              </a:rPr>
              <a:t>–https://www.torix.ca/– one of the largest internet exchanges in the world, </a:t>
            </a:r>
            <a:r>
              <a:rPr lang="en-CA" sz="1200" b="0" i="0" kern="1200" dirty="0" err="1">
                <a:solidFill>
                  <a:schemeClr val="tx1"/>
                </a:solidFill>
                <a:effectLst/>
                <a:latin typeface="+mn-lt"/>
                <a:ea typeface="+mn-ea"/>
                <a:cs typeface="+mn-cs"/>
              </a:rPr>
              <a:t>TorIX</a:t>
            </a:r>
            <a:r>
              <a:rPr lang="en-CA" sz="1200" b="0" i="0" kern="1200" dirty="0">
                <a:solidFill>
                  <a:schemeClr val="tx1"/>
                </a:solidFill>
                <a:effectLst/>
                <a:latin typeface="+mn-lt"/>
                <a:ea typeface="+mn-ea"/>
                <a:cs typeface="+mn-cs"/>
              </a:rPr>
              <a:t> members freely exchange each other's traffic) pay Tier 1s for transit to other networks, and charge transit from Tier 3 networks. </a:t>
            </a:r>
          </a:p>
          <a:p>
            <a:r>
              <a:rPr lang="en-CA" sz="1200" b="0" i="0" kern="1200" dirty="0" err="1">
                <a:solidFill>
                  <a:schemeClr val="tx1"/>
                </a:solidFill>
                <a:effectLst/>
                <a:latin typeface="+mn-lt"/>
                <a:ea typeface="+mn-ea"/>
                <a:cs typeface="+mn-cs"/>
              </a:rPr>
              <a:t>Amanah</a:t>
            </a:r>
            <a:r>
              <a:rPr lang="en-CA" sz="1200" b="0" i="0" kern="1200" dirty="0">
                <a:solidFill>
                  <a:schemeClr val="tx1"/>
                </a:solidFill>
                <a:effectLst/>
                <a:latin typeface="+mn-lt"/>
                <a:ea typeface="+mn-ea"/>
                <a:cs typeface="+mn-cs"/>
              </a:rPr>
              <a:t> and </a:t>
            </a:r>
            <a:r>
              <a:rPr lang="en-CA" sz="1200" b="0" i="0" kern="1200" dirty="0" err="1">
                <a:solidFill>
                  <a:schemeClr val="tx1"/>
                </a:solidFill>
                <a:effectLst/>
                <a:latin typeface="+mn-lt"/>
                <a:ea typeface="+mn-ea"/>
                <a:cs typeface="+mn-cs"/>
              </a:rPr>
              <a:t>TorIX</a:t>
            </a:r>
            <a:r>
              <a:rPr lang="en-CA" sz="1200" b="0" i="0" kern="1200" dirty="0">
                <a:solidFill>
                  <a:schemeClr val="tx1"/>
                </a:solidFill>
                <a:effectLst/>
                <a:latin typeface="+mn-lt"/>
                <a:ea typeface="+mn-ea"/>
                <a:cs typeface="+mn-cs"/>
              </a:rPr>
              <a:t> (and </a:t>
            </a:r>
            <a:r>
              <a:rPr lang="en-CA" sz="1200" b="0" i="0" kern="1200" dirty="0" err="1">
                <a:solidFill>
                  <a:schemeClr val="tx1"/>
                </a:solidFill>
                <a:effectLst/>
                <a:latin typeface="+mn-lt"/>
                <a:ea typeface="+mn-ea"/>
                <a:cs typeface="+mn-cs"/>
              </a:rPr>
              <a:t>Coligix</a:t>
            </a:r>
            <a:r>
              <a:rPr lang="en-CA" sz="1200" b="0" i="0" kern="1200" dirty="0">
                <a:solidFill>
                  <a:schemeClr val="tx1"/>
                </a:solidFill>
                <a:effectLst/>
                <a:latin typeface="+mn-lt"/>
                <a:ea typeface="+mn-ea"/>
                <a:cs typeface="+mn-cs"/>
              </a:rPr>
              <a:t> and Neutral Data Centres and others) are located in Canada's premier International Telecom Carrier Hotel and Data Center at 151 Front St. West in Toronto (and also at 45 Parliament Street). It is the safest building in the city and the most connected telecom facility in the country with 25 diverse fibre-optic points of entry into the building. It utilizes the latest technologies in advanced direct power feeds, deep water cooling systems, rooftop generators, fire safety, and high-tech security surveillance. See https://www.theglobeandmail.com/report-on-business/a-telecom-nerve-centre-to-a-nation/article560097/</a:t>
            </a:r>
          </a:p>
          <a:p>
            <a:r>
              <a:rPr lang="en-CA" sz="1200" b="0" i="0" kern="1200" dirty="0">
                <a:solidFill>
                  <a:schemeClr val="tx1"/>
                </a:solidFill>
                <a:effectLst/>
                <a:latin typeface="+mn-lt"/>
                <a:ea typeface="+mn-ea"/>
                <a:cs typeface="+mn-cs"/>
              </a:rPr>
              <a:t>Tier 3 Internet Service Providers (ISPs) initially charged only for connection, not usage. like the telephone, you can talk all you want once you have a connected phone. In the early days, data usage was not metered. Data consumption was limited by slow connections. As connections got faster, applications, web sites, and file sharing became data hungry. Then the tragedy of the commons happened: data was free! so everyone just left the lights on and the taps running. Higher speeds turned into less throughput as bandwidth became saturated. Data consumption came to be metered at the customer level to provide balance and fairness in the overall system or to bilk your bank account depending on your ISP. More recently, with improvements to networks and especially to the last mile (fibre to the premises), data caps are coming off. (Big ISPs hope to control that by getting rid of net neutrality.)</a:t>
            </a: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747481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https://www.theglobeandmail.com/report-on-business/a-telecom-nerve-centre-to-a-nation/article560097/</a:t>
            </a:r>
          </a:p>
          <a:p>
            <a:r>
              <a:rPr lang="en-CA" dirty="0"/>
              <a:t>151 Front St W Toronto (top left)</a:t>
            </a:r>
          </a:p>
          <a:p>
            <a:r>
              <a:rPr lang="en-CA" dirty="0"/>
              <a:t>905 King St W Toronto (top right)</a:t>
            </a:r>
          </a:p>
          <a:p>
            <a:r>
              <a:rPr lang="en-CA" dirty="0"/>
              <a:t>45 Parliament St Toronto (bottom)</a:t>
            </a:r>
          </a:p>
          <a:p>
            <a:r>
              <a:rPr lang="en-CA" dirty="0"/>
              <a:t>Use Google maps to look at the tops of those buildings.</a:t>
            </a:r>
          </a:p>
          <a:p>
            <a:endParaRPr lang="en-CA" dirty="0"/>
          </a:p>
          <a:p>
            <a:r>
              <a:rPr lang="en-CA" b="1" dirty="0"/>
              <a:t>Toronto Internet Exchange Community (</a:t>
            </a:r>
            <a:r>
              <a:rPr lang="en-CA" b="1" dirty="0" err="1"/>
              <a:t>TorIX</a:t>
            </a:r>
            <a:r>
              <a:rPr lang="en-CA" b="1" dirty="0"/>
              <a:t>) is an Internet </a:t>
            </a:r>
            <a:r>
              <a:rPr lang="en-CA" b="1" dirty="0" err="1"/>
              <a:t>eXchange</a:t>
            </a:r>
            <a:r>
              <a:rPr lang="en-CA" b="1" dirty="0"/>
              <a:t> Point.</a:t>
            </a:r>
            <a:endParaRPr lang="en-CA" dirty="0"/>
          </a:p>
          <a:p>
            <a:r>
              <a:rPr lang="en-CA" dirty="0" err="1"/>
              <a:t>TorIX</a:t>
            </a:r>
            <a:r>
              <a:rPr lang="en-CA" dirty="0"/>
              <a:t> is not-for-profit organization which, as of October 2019, has 257 unique autonomous systems representing 278 peer connections and peak traffic rates of 724 Gbit/second.  </a:t>
            </a:r>
          </a:p>
          <a:p>
            <a:r>
              <a:rPr lang="en-CA" dirty="0"/>
              <a:t>https://en.wikipedia.org/wiki/Toronto_Internet_Exchange</a:t>
            </a:r>
          </a:p>
          <a:p>
            <a:r>
              <a:rPr lang="en-CA" dirty="0"/>
              <a:t>https://www.torix.ca/</a:t>
            </a:r>
          </a:p>
          <a:p>
            <a:r>
              <a:rPr lang="en-CA" dirty="0"/>
              <a:t>https://www.torix.ca/peers/ – sort by </a:t>
            </a:r>
            <a:r>
              <a:rPr lang="en-CA" dirty="0" err="1"/>
              <a:t>Gbits</a:t>
            </a:r>
            <a:r>
              <a:rPr lang="en-CA" dirty="0"/>
              <a:t>/sec column to see familiar Internet companies: Cogeco Cable, Amazon, Facebook, Google, Microsoft, </a:t>
            </a:r>
            <a:r>
              <a:rPr lang="en-CA" dirty="0" err="1"/>
              <a:t>Teksavvy</a:t>
            </a:r>
            <a:endParaRPr lang="en-CA" dirty="0"/>
          </a:p>
          <a:p>
            <a:endParaRPr lang="en-CA" dirty="0"/>
          </a:p>
          <a:p>
            <a:r>
              <a:rPr lang="en-CA" dirty="0"/>
              <a:t>Companies with ASN A</a:t>
            </a:r>
            <a:r>
              <a:rPr lang="en-CA" b="1" dirty="0"/>
              <a:t>utonomous System Number </a:t>
            </a:r>
            <a:r>
              <a:rPr lang="en-CA" b="0" dirty="0"/>
              <a:t>and a presence in one of the above carrier hotels can peer with each other. </a:t>
            </a:r>
            <a:r>
              <a:rPr lang="en-CA" dirty="0"/>
              <a:t>The Exchange operates a members-only portal that allows peers to publish their peering policies, contact other members with peering requests, configure route-server access and options, track traffic usage, etc. </a:t>
            </a:r>
          </a:p>
          <a:p>
            <a:r>
              <a:rPr lang="en-CA" dirty="0"/>
              <a:t>The peering traffic is free, the 100GB/sec inter-networking connection to other peer companies through </a:t>
            </a:r>
            <a:r>
              <a:rPr lang="en-CA" dirty="0" err="1"/>
              <a:t>TorIX</a:t>
            </a:r>
            <a:r>
              <a:rPr lang="en-CA" dirty="0"/>
              <a:t> is not.</a:t>
            </a:r>
          </a:p>
          <a:p>
            <a:endParaRPr lang="en-CA" dirty="0"/>
          </a:p>
          <a:p>
            <a:r>
              <a:rPr lang="en-CA" dirty="0"/>
              <a:t>https://ipinfo.io/countries/ca – list of Canadian organisations with ASN A</a:t>
            </a:r>
            <a:r>
              <a:rPr lang="en-CA" b="1" dirty="0"/>
              <a:t>utonomous System Numbers </a:t>
            </a:r>
            <a:endParaRPr lang="en-CA" dirty="0"/>
          </a:p>
          <a:p>
            <a:r>
              <a:rPr lang="en-CA" dirty="0"/>
              <a:t>https://ipinfo.io/AS10265 Seneca College of Applied Arts and Technology with up to 65,536 IP addresses currently active on each network. (Does 65,536 look familiar? It is the number of values a 16-bit integer can hold.)</a:t>
            </a:r>
          </a:p>
        </p:txBody>
      </p:sp>
      <p:sp>
        <p:nvSpPr>
          <p:cNvPr id="4" name="Slide Number Placeholder 3"/>
          <p:cNvSpPr>
            <a:spLocks noGrp="1"/>
          </p:cNvSpPr>
          <p:nvPr>
            <p:ph type="sldNum" sz="quarter" idx="5"/>
          </p:nvPr>
        </p:nvSpPr>
        <p:spPr/>
        <p:txBody>
          <a:bodyPr/>
          <a:lstStyle/>
          <a:p>
            <a:fld id="{6CE49CAB-11E7-4E46-B3A8-B9759289B5BF}" type="slidenum">
              <a:rPr lang="en-US" smtClean="0"/>
              <a:t>9</a:t>
            </a:fld>
            <a:endParaRPr lang="en-US"/>
          </a:p>
        </p:txBody>
      </p:sp>
    </p:spTree>
    <p:extLst>
      <p:ext uri="{BB962C8B-B14F-4D97-AF65-F5344CB8AC3E}">
        <p14:creationId xmlns:p14="http://schemas.microsoft.com/office/powerpoint/2010/main" val="1288238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2020-06-05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2020-06-05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2020-06-05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2020-06-05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2020-06-05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2020-06-05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2020-06-05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2020-06-05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2020-06-05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2020-06-05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2020-06-05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2020-06-05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2020-06-05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2020-06-05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2020-06-05</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www.urbandictionary.com/define.php?term=downasaur"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commons.wikimedia.org/wiki/File:DEC_VT100_terminal.jp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www.climateprediction.net/"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hyperlink" Target="https://distributed.computer/" TargetMode="External"/><Relationship Id="rId4" Type="http://schemas.openxmlformats.org/officeDocument/2006/relationships/hyperlink" Target="https://setiathome.berkeley.edu/"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1.gif"/></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s://cloud.google.com/compute/"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linkedin.com/learning/learning-cloud-computing-core-concepts-2/basic-concepts?autoplay=true"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hyperlink" Target="https://www.linkedin.com/checkpoint/enterprise/login/2169170?application=learning" TargetMode="External"/><Relationship Id="rId4" Type="http://schemas.openxmlformats.org/officeDocument/2006/relationships/hyperlink" Target="https://www.senecacollege.ca/student-services-and-support/linkedin-learning.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Copyright_Modernization_Ac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he_medium_is_the_messag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Internet_backbone#/media/File:Internet_map_1024.jpg"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hyperlink" Target="https://www.w3.org/2004/07/timbl_knighted" TargetMode="External"/><Relationship Id="rId13" Type="http://schemas.openxmlformats.org/officeDocument/2006/relationships/hyperlink" Target="https://en.wikipedia.org/wiki/Netscape_Navigator" TargetMode="External"/><Relationship Id="rId3" Type="http://schemas.openxmlformats.org/officeDocument/2006/relationships/hyperlink" Target="https://en.wikipedia.org/wiki/Internet_protocol_suite#History" TargetMode="External"/><Relationship Id="rId7" Type="http://schemas.openxmlformats.org/officeDocument/2006/relationships/hyperlink" Target="https://en.wikipedia.org/wiki/History_of_the_web_browser" TargetMode="External"/><Relationship Id="rId12" Type="http://schemas.openxmlformats.org/officeDocument/2006/relationships/hyperlink" Target="https://en.wikipedia.org/wiki/Mosaic_(web_brows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info.cern.ch/hypertext/WWW/TheProject.html" TargetMode="External"/><Relationship Id="rId11" Type="http://schemas.openxmlformats.org/officeDocument/2006/relationships/hyperlink" Target="https://webfoundation.org/about/sir-tim-berners-lee/" TargetMode="External"/><Relationship Id="rId5" Type="http://schemas.openxmlformats.org/officeDocument/2006/relationships/hyperlink" Target="https://en.wikipedia.org/wiki/HTML#History" TargetMode="External"/><Relationship Id="rId10" Type="http://schemas.openxmlformats.org/officeDocument/2006/relationships/hyperlink" Target="https://www.britannica.com/biography/Tim-Berners-Lee" TargetMode="External"/><Relationship Id="rId4" Type="http://schemas.openxmlformats.org/officeDocument/2006/relationships/hyperlink" Target="https://en.wikipedia.org/wiki/Hypertext_Transfer_Protocol" TargetMode="External"/><Relationship Id="rId9" Type="http://schemas.openxmlformats.org/officeDocument/2006/relationships/hyperlink" Target="https://en.wikipedia.org/wiki/Tim_Berners-Lee" TargetMode="External"/><Relationship Id="rId14" Type="http://schemas.openxmlformats.org/officeDocument/2006/relationships/hyperlink" Target="https://www.w3.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Principles for Programmers</a:t>
            </a:r>
          </a:p>
        </p:txBody>
      </p:sp>
      <p:sp>
        <p:nvSpPr>
          <p:cNvPr id="3" name="Subtitle 2"/>
          <p:cNvSpPr>
            <a:spLocks noGrp="1"/>
          </p:cNvSpPr>
          <p:nvPr>
            <p:ph type="subTitle" idx="1"/>
          </p:nvPr>
        </p:nvSpPr>
        <p:spPr>
          <a:xfrm>
            <a:off x="685800" y="2628900"/>
            <a:ext cx="7848600" cy="1314450"/>
          </a:xfrm>
        </p:spPr>
        <p:txBody>
          <a:bodyPr>
            <a:normAutofit/>
          </a:bodyPr>
          <a:lstStyle/>
          <a:p>
            <a:r>
              <a:rPr lang="en-US" b="1" dirty="0"/>
              <a:t>Clients, Servers, Networks, and Clouds</a:t>
            </a:r>
            <a:endParaRPr lang="en-CA" b="1" dirty="0"/>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EE39-3A23-4C51-BAB0-96292E4CBFA8}"/>
              </a:ext>
            </a:extLst>
          </p:cNvPr>
          <p:cNvSpPr>
            <a:spLocks noGrp="1"/>
          </p:cNvSpPr>
          <p:nvPr>
            <p:ph type="title"/>
          </p:nvPr>
        </p:nvSpPr>
        <p:spPr>
          <a:xfrm>
            <a:off x="457200" y="244624"/>
            <a:ext cx="8229600" cy="742950"/>
          </a:xfrm>
        </p:spPr>
        <p:txBody>
          <a:bodyPr>
            <a:normAutofit/>
          </a:bodyPr>
          <a:lstStyle/>
          <a:p>
            <a:pPr algn="ctr"/>
            <a:r>
              <a:rPr lang="en-CA" dirty="0"/>
              <a:t>Tier 1 &amp; 2  Internet Exchanges</a:t>
            </a:r>
          </a:p>
        </p:txBody>
      </p:sp>
      <p:pic>
        <p:nvPicPr>
          <p:cNvPr id="5" name="Picture 4">
            <a:extLst>
              <a:ext uri="{FF2B5EF4-FFF2-40B4-BE49-F238E27FC236}">
                <a16:creationId xmlns:a16="http://schemas.microsoft.com/office/drawing/2014/main" id="{C69F3E0F-59A0-4EC5-B36D-BE4916D26810}"/>
              </a:ext>
            </a:extLst>
          </p:cNvPr>
          <p:cNvPicPr>
            <a:picLocks noChangeAspect="1"/>
          </p:cNvPicPr>
          <p:nvPr/>
        </p:nvPicPr>
        <p:blipFill>
          <a:blip r:embed="rId3"/>
          <a:stretch>
            <a:fillRect/>
          </a:stretch>
        </p:blipFill>
        <p:spPr>
          <a:xfrm>
            <a:off x="449225" y="987574"/>
            <a:ext cx="8245551" cy="4158834"/>
          </a:xfrm>
          <a:prstGeom prst="rect">
            <a:avLst/>
          </a:prstGeom>
        </p:spPr>
      </p:pic>
      <p:pic>
        <p:nvPicPr>
          <p:cNvPr id="3" name="Picture 2">
            <a:extLst>
              <a:ext uri="{FF2B5EF4-FFF2-40B4-BE49-F238E27FC236}">
                <a16:creationId xmlns:a16="http://schemas.microsoft.com/office/drawing/2014/main" id="{1856263D-4BCE-436E-A6B1-EEBA9C30EBB0}"/>
              </a:ext>
            </a:extLst>
          </p:cNvPr>
          <p:cNvPicPr>
            <a:picLocks noChangeAspect="1"/>
          </p:cNvPicPr>
          <p:nvPr/>
        </p:nvPicPr>
        <p:blipFill>
          <a:blip r:embed="rId4"/>
          <a:stretch>
            <a:fillRect/>
          </a:stretch>
        </p:blipFill>
        <p:spPr>
          <a:xfrm>
            <a:off x="457200" y="979592"/>
            <a:ext cx="2466592" cy="834617"/>
          </a:xfrm>
          <a:prstGeom prst="rect">
            <a:avLst/>
          </a:prstGeom>
          <a:ln w="12700" cmpd="thickThin">
            <a:solidFill>
              <a:prstClr val="black"/>
            </a:solidFill>
          </a:ln>
        </p:spPr>
      </p:pic>
      <p:cxnSp>
        <p:nvCxnSpPr>
          <p:cNvPr id="6" name="Straight Arrow Connector 5">
            <a:extLst>
              <a:ext uri="{FF2B5EF4-FFF2-40B4-BE49-F238E27FC236}">
                <a16:creationId xmlns:a16="http://schemas.microsoft.com/office/drawing/2014/main" id="{9C29F31C-4854-46EF-9E4A-29CD66BDFABE}"/>
              </a:ext>
            </a:extLst>
          </p:cNvPr>
          <p:cNvCxnSpPr>
            <a:cxnSpLocks/>
          </p:cNvCxnSpPr>
          <p:nvPr/>
        </p:nvCxnSpPr>
        <p:spPr>
          <a:xfrm>
            <a:off x="1816100" y="1603375"/>
            <a:ext cx="892175" cy="838200"/>
          </a:xfrm>
          <a:prstGeom prst="straightConnector1">
            <a:avLst/>
          </a:prstGeom>
          <a:ln w="25400">
            <a:solidFill>
              <a:srgbClr val="FDA023"/>
            </a:solidFill>
            <a:prstDash val="lgDash"/>
            <a:tailEnd type="arrow"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48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EE39-3A23-4C51-BAB0-96292E4CBFA8}"/>
              </a:ext>
            </a:extLst>
          </p:cNvPr>
          <p:cNvSpPr>
            <a:spLocks noGrp="1"/>
          </p:cNvSpPr>
          <p:nvPr>
            <p:ph type="title"/>
          </p:nvPr>
        </p:nvSpPr>
        <p:spPr>
          <a:xfrm>
            <a:off x="457200" y="244624"/>
            <a:ext cx="8229600" cy="742950"/>
          </a:xfrm>
        </p:spPr>
        <p:txBody>
          <a:bodyPr>
            <a:normAutofit/>
          </a:bodyPr>
          <a:lstStyle/>
          <a:p>
            <a:pPr algn="ctr"/>
            <a:r>
              <a:rPr lang="en-CA" dirty="0"/>
              <a:t>IXPs connected through the oceans</a:t>
            </a:r>
          </a:p>
        </p:txBody>
      </p:sp>
      <p:pic>
        <p:nvPicPr>
          <p:cNvPr id="3" name="Picture 2">
            <a:extLst>
              <a:ext uri="{FF2B5EF4-FFF2-40B4-BE49-F238E27FC236}">
                <a16:creationId xmlns:a16="http://schemas.microsoft.com/office/drawing/2014/main" id="{9ABFB2A6-C6EF-4E3E-82D0-B232A33BB715}"/>
              </a:ext>
            </a:extLst>
          </p:cNvPr>
          <p:cNvPicPr>
            <a:picLocks noChangeAspect="1"/>
          </p:cNvPicPr>
          <p:nvPr/>
        </p:nvPicPr>
        <p:blipFill>
          <a:blip r:embed="rId3"/>
          <a:stretch>
            <a:fillRect/>
          </a:stretch>
        </p:blipFill>
        <p:spPr>
          <a:xfrm>
            <a:off x="0" y="1056463"/>
            <a:ext cx="9144000" cy="3963559"/>
          </a:xfrm>
          <a:prstGeom prst="rect">
            <a:avLst/>
          </a:prstGeom>
        </p:spPr>
      </p:pic>
    </p:spTree>
    <p:extLst>
      <p:ext uri="{BB962C8B-B14F-4D97-AF65-F5344CB8AC3E}">
        <p14:creationId xmlns:p14="http://schemas.microsoft.com/office/powerpoint/2010/main" val="977662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9BE9-201E-433F-9BDC-0E35395530E2}"/>
              </a:ext>
            </a:extLst>
          </p:cNvPr>
          <p:cNvSpPr>
            <a:spLocks noGrp="1"/>
          </p:cNvSpPr>
          <p:nvPr>
            <p:ph type="title"/>
          </p:nvPr>
        </p:nvSpPr>
        <p:spPr>
          <a:xfrm>
            <a:off x="457200" y="195486"/>
            <a:ext cx="8229600" cy="742950"/>
          </a:xfrm>
        </p:spPr>
        <p:txBody>
          <a:bodyPr/>
          <a:lstStyle/>
          <a:p>
            <a:r>
              <a:rPr lang="en-US" dirty="0"/>
              <a:t>The Internet is brought to you by…</a:t>
            </a:r>
            <a:endParaRPr lang="en-CA" dirty="0"/>
          </a:p>
        </p:txBody>
      </p:sp>
      <p:sp>
        <p:nvSpPr>
          <p:cNvPr id="3" name="Content Placeholder 2">
            <a:extLst>
              <a:ext uri="{FF2B5EF4-FFF2-40B4-BE49-F238E27FC236}">
                <a16:creationId xmlns:a16="http://schemas.microsoft.com/office/drawing/2014/main" id="{F04563F4-D30E-45AE-B0F5-BBBC806845B0}"/>
              </a:ext>
            </a:extLst>
          </p:cNvPr>
          <p:cNvSpPr>
            <a:spLocks noGrp="1"/>
          </p:cNvSpPr>
          <p:nvPr>
            <p:ph idx="1"/>
          </p:nvPr>
        </p:nvSpPr>
        <p:spPr>
          <a:xfrm>
            <a:off x="457200" y="843558"/>
            <a:ext cx="8363272" cy="4299942"/>
          </a:xfrm>
        </p:spPr>
        <p:txBody>
          <a:bodyPr>
            <a:normAutofit fontScale="92500"/>
          </a:bodyPr>
          <a:lstStyle/>
          <a:p>
            <a:r>
              <a:rPr lang="en-CA" sz="1400" b="1" dirty="0"/>
              <a:t>Browsers </a:t>
            </a:r>
            <a:r>
              <a:rPr lang="en-CA" sz="1400" dirty="0"/>
              <a:t>(Firefox, Chrome) parse and organize Internet content into a consumable form for end users</a:t>
            </a:r>
          </a:p>
          <a:p>
            <a:r>
              <a:rPr lang="en-CA" sz="1400" b="1" dirty="0"/>
              <a:t>Search engines </a:t>
            </a:r>
            <a:r>
              <a:rPr lang="en-CA" sz="1400" dirty="0"/>
              <a:t>(Google, Bing) help you discover online content</a:t>
            </a:r>
            <a:endParaRPr lang="en-CA" sz="1400" b="1" dirty="0"/>
          </a:p>
          <a:p>
            <a:r>
              <a:rPr lang="en-CA" sz="1400" b="1" dirty="0"/>
              <a:t>Content creators </a:t>
            </a:r>
            <a:r>
              <a:rPr lang="en-CA" sz="1400" dirty="0"/>
              <a:t>author the content you see online. (Human beings who need to eat just like you do.)</a:t>
            </a:r>
          </a:p>
          <a:p>
            <a:r>
              <a:rPr lang="en-CA" sz="1400" b="1" dirty="0"/>
              <a:t>Platforms</a:t>
            </a:r>
            <a:r>
              <a:rPr lang="en-CA" sz="1400" dirty="0"/>
              <a:t> (Facebook, Shopify, </a:t>
            </a:r>
            <a:r>
              <a:rPr lang="en-CA" sz="1400" dirty="0" err="1"/>
              <a:t>Wordpress</a:t>
            </a:r>
            <a:r>
              <a:rPr lang="en-CA" sz="1400" dirty="0"/>
              <a:t>, Drupal, LAMP, ASP.NET) where the content is published</a:t>
            </a:r>
          </a:p>
          <a:p>
            <a:r>
              <a:rPr lang="en-CA" sz="1400" b="1" dirty="0"/>
              <a:t>Hosts</a:t>
            </a:r>
            <a:r>
              <a:rPr lang="en-CA" sz="1400" dirty="0"/>
              <a:t> (matrix, Amazon Web Services, WHC.ca, </a:t>
            </a:r>
            <a:r>
              <a:rPr lang="en-CA" sz="1400" dirty="0" err="1"/>
              <a:t>Rackspace</a:t>
            </a:r>
            <a:r>
              <a:rPr lang="en-CA" sz="1400" dirty="0"/>
              <a:t>) provide infrastructure where the platforms live</a:t>
            </a:r>
          </a:p>
          <a:p>
            <a:r>
              <a:rPr lang="en-CA" sz="1400" b="1" dirty="0"/>
              <a:t>Internet Service Providers </a:t>
            </a:r>
            <a:r>
              <a:rPr lang="en-CA" sz="1400" dirty="0"/>
              <a:t>(ISPs) (</a:t>
            </a:r>
            <a:r>
              <a:rPr lang="en-CA" sz="1400" dirty="0" err="1"/>
              <a:t>Teksavvy</a:t>
            </a:r>
            <a:r>
              <a:rPr lang="en-CA" sz="1400" dirty="0"/>
              <a:t>, Bell, Rogers) connecting end users to the Internet (Tier 3)</a:t>
            </a:r>
          </a:p>
          <a:p>
            <a:r>
              <a:rPr lang="en-CA" sz="1400" b="1" dirty="0"/>
              <a:t>Transit Providers </a:t>
            </a:r>
            <a:r>
              <a:rPr lang="en-CA" sz="1400" dirty="0"/>
              <a:t>connect you from the last mile (Tier3 ISPs, Tier 2) to the rest of the Internet (Tier 2 &amp; 1)</a:t>
            </a:r>
          </a:p>
          <a:p>
            <a:r>
              <a:rPr lang="en-CA" sz="1400" b="1" dirty="0"/>
              <a:t>Reverse Proxy/CDN</a:t>
            </a:r>
            <a:r>
              <a:rPr lang="en-CA" sz="1400" baseline="30000" dirty="0"/>
              <a:t>[1]</a:t>
            </a:r>
            <a:r>
              <a:rPr lang="en-CA" sz="1400" dirty="0"/>
              <a:t> (Akamai, </a:t>
            </a:r>
            <a:r>
              <a:rPr lang="en-CA" sz="1400" dirty="0" err="1"/>
              <a:t>Cloudflare</a:t>
            </a:r>
            <a:r>
              <a:rPr lang="en-CA" sz="1400" dirty="0"/>
              <a:t>) provide networks to cache content and protect from attack</a:t>
            </a:r>
          </a:p>
          <a:p>
            <a:r>
              <a:rPr lang="en-CA" sz="1400" b="1" dirty="0"/>
              <a:t>Recursive DNS</a:t>
            </a:r>
            <a:r>
              <a:rPr lang="en-CA" sz="1400" baseline="30000" dirty="0"/>
              <a:t>[2]</a:t>
            </a:r>
            <a:r>
              <a:rPr lang="en-CA" sz="1400" dirty="0"/>
              <a:t> providers (OpenDNS, Google) cache info to resolve end users' DNS queries quickly</a:t>
            </a:r>
          </a:p>
          <a:p>
            <a:r>
              <a:rPr lang="en-CA" sz="1400" b="1" dirty="0"/>
              <a:t>Authoritative &amp; Root DNS</a:t>
            </a:r>
            <a:r>
              <a:rPr lang="en-CA" sz="1400" dirty="0"/>
              <a:t> (</a:t>
            </a:r>
            <a:r>
              <a:rPr lang="en-CA" sz="1400" dirty="0" err="1"/>
              <a:t>Dyn</a:t>
            </a:r>
            <a:r>
              <a:rPr lang="en-CA" sz="1400" dirty="0"/>
              <a:t>, </a:t>
            </a:r>
            <a:r>
              <a:rPr lang="en-CA" sz="1400" dirty="0" err="1"/>
              <a:t>Cloudflare</a:t>
            </a:r>
            <a:r>
              <a:rPr lang="en-CA" sz="1400" dirty="0"/>
              <a:t>) official reference of domains, names, and related IP addresses</a:t>
            </a:r>
          </a:p>
          <a:p>
            <a:r>
              <a:rPr lang="en-CA" sz="1400" b="1" dirty="0"/>
              <a:t>Registrars </a:t>
            </a:r>
            <a:r>
              <a:rPr lang="en-CA" sz="1400" dirty="0"/>
              <a:t>(</a:t>
            </a:r>
            <a:r>
              <a:rPr lang="en-CA" sz="1400" dirty="0" err="1"/>
              <a:t>Tucows</a:t>
            </a:r>
            <a:r>
              <a:rPr lang="en-CA" sz="1400" dirty="0"/>
              <a:t>) registers domain names. ICANN</a:t>
            </a:r>
            <a:r>
              <a:rPr lang="en-CA" sz="1400" baseline="30000" dirty="0"/>
              <a:t>[3]</a:t>
            </a:r>
            <a:r>
              <a:rPr lang="en-CA" sz="1400" dirty="0"/>
              <a:t> governs internationally. https://whois.icann.org/en</a:t>
            </a:r>
          </a:p>
          <a:p>
            <a:r>
              <a:rPr lang="en-CA" sz="1400" b="1" dirty="0"/>
              <a:t>Registries </a:t>
            </a:r>
            <a:r>
              <a:rPr lang="en-CA" sz="1400" dirty="0"/>
              <a:t>(cira.ca, Verisign) administer top level domains (TLD) .ca, .com  IANA &amp; RIR</a:t>
            </a:r>
            <a:r>
              <a:rPr lang="en-CA" sz="1400" baseline="30000" dirty="0"/>
              <a:t>[4]</a:t>
            </a:r>
            <a:r>
              <a:rPr lang="en-CA" sz="1400" dirty="0"/>
              <a:t> govern the TLDs</a:t>
            </a:r>
            <a:endParaRPr lang="en-CA" sz="1200" dirty="0"/>
          </a:p>
          <a:p>
            <a:pPr marL="0" indent="0">
              <a:buNone/>
            </a:pPr>
            <a:r>
              <a:rPr lang="en-US" sz="1300" dirty="0"/>
              <a:t>[</a:t>
            </a:r>
            <a:r>
              <a:rPr lang="en-CA" sz="1300" dirty="0"/>
              <a:t>1] CDN = Content Delivery Network distributes traffic better than a single server and protects from DDoS attack</a:t>
            </a:r>
          </a:p>
          <a:p>
            <a:pPr marL="0" indent="0">
              <a:buNone/>
            </a:pPr>
            <a:r>
              <a:rPr lang="en-US" sz="1300" dirty="0"/>
              <a:t>[</a:t>
            </a:r>
            <a:r>
              <a:rPr lang="en-CA" sz="1300" dirty="0"/>
              <a:t>2] DNS = Domain Name System/Services translates human usable domain names into IP addresses</a:t>
            </a:r>
          </a:p>
          <a:p>
            <a:pPr marL="0" indent="0">
              <a:buNone/>
            </a:pPr>
            <a:r>
              <a:rPr lang="en-CA" sz="1400" dirty="0"/>
              <a:t>[3] ICANN = Internet Corporation for Assigned Names and Numbers sets rules for Registrars and Registries</a:t>
            </a:r>
          </a:p>
          <a:p>
            <a:pPr marL="0" indent="0">
              <a:buNone/>
            </a:pPr>
            <a:r>
              <a:rPr lang="en-CA" sz="1400" dirty="0"/>
              <a:t>[4] IANA = Internet Assigned Numbers Authority &amp; RIR = Regional Internet Registries provide IP addresses used by Registries and Registrars.</a:t>
            </a:r>
            <a:endParaRPr lang="en-CA" sz="1600" dirty="0"/>
          </a:p>
        </p:txBody>
      </p:sp>
    </p:spTree>
    <p:extLst>
      <p:ext uri="{BB962C8B-B14F-4D97-AF65-F5344CB8AC3E}">
        <p14:creationId xmlns:p14="http://schemas.microsoft.com/office/powerpoint/2010/main" val="3692497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1451620"/>
          </a:xfrm>
        </p:spPr>
        <p:txBody>
          <a:bodyPr>
            <a:normAutofit/>
          </a:bodyPr>
          <a:lstStyle/>
          <a:p>
            <a:r>
              <a:rPr lang="en-US" dirty="0"/>
              <a:t>What are the issues of shared computing and networking?</a:t>
            </a:r>
            <a:endParaRPr lang="en-CA" dirty="0"/>
          </a:p>
        </p:txBody>
      </p:sp>
      <p:pic>
        <p:nvPicPr>
          <p:cNvPr id="4" name="Content Placeholder 3"/>
          <p:cNvPicPr>
            <a:picLocks noGrp="1" noChangeAspect="1"/>
          </p:cNvPicPr>
          <p:nvPr>
            <p:ph idx="1"/>
          </p:nvPr>
        </p:nvPicPr>
        <p:blipFill>
          <a:blip r:embed="rId3"/>
          <a:stretch>
            <a:fillRect/>
          </a:stretch>
        </p:blipFill>
        <p:spPr>
          <a:xfrm>
            <a:off x="457200" y="1923678"/>
            <a:ext cx="3767655" cy="2511770"/>
          </a:xfrm>
          <a:prstGeom prst="rect">
            <a:avLst/>
          </a:prstGeom>
        </p:spPr>
      </p:pic>
      <p:pic>
        <p:nvPicPr>
          <p:cNvPr id="3" name="Picture 2">
            <a:extLst>
              <a:ext uri="{FF2B5EF4-FFF2-40B4-BE49-F238E27FC236}">
                <a16:creationId xmlns:a16="http://schemas.microsoft.com/office/drawing/2014/main" id="{7D9950D0-C3A5-4CA6-A73C-2F70CEC6D9FF}"/>
              </a:ext>
            </a:extLst>
          </p:cNvPr>
          <p:cNvPicPr>
            <a:picLocks noChangeAspect="1"/>
          </p:cNvPicPr>
          <p:nvPr/>
        </p:nvPicPr>
        <p:blipFill>
          <a:blip r:embed="rId4"/>
          <a:stretch>
            <a:fillRect/>
          </a:stretch>
        </p:blipFill>
        <p:spPr>
          <a:xfrm>
            <a:off x="4716016" y="1929074"/>
            <a:ext cx="4055918" cy="2514884"/>
          </a:xfrm>
          <a:prstGeom prst="rect">
            <a:avLst/>
          </a:prstGeom>
          <a:ln w="38100">
            <a:solidFill>
              <a:schemeClr val="accent1"/>
            </a:solidFill>
          </a:ln>
        </p:spPr>
      </p:pic>
      <p:sp>
        <p:nvSpPr>
          <p:cNvPr id="5" name="TextBox 4">
            <a:extLst>
              <a:ext uri="{FF2B5EF4-FFF2-40B4-BE49-F238E27FC236}">
                <a16:creationId xmlns:a16="http://schemas.microsoft.com/office/drawing/2014/main" id="{C3256188-0B63-44EC-A709-2338F26AD70C}"/>
              </a:ext>
            </a:extLst>
          </p:cNvPr>
          <p:cNvSpPr txBox="1"/>
          <p:nvPr/>
        </p:nvSpPr>
        <p:spPr>
          <a:xfrm>
            <a:off x="6300192" y="2717507"/>
            <a:ext cx="2255718" cy="646331"/>
          </a:xfrm>
          <a:prstGeom prst="rect">
            <a:avLst/>
          </a:prstGeom>
          <a:solidFill>
            <a:schemeClr val="accent1">
              <a:lumMod val="40000"/>
              <a:lumOff val="60000"/>
            </a:schemeClr>
          </a:solidFill>
        </p:spPr>
        <p:txBody>
          <a:bodyPr wrap="square" rtlCol="0">
            <a:spAutoFit/>
          </a:bodyPr>
          <a:lstStyle/>
          <a:p>
            <a:pPr algn="ctr"/>
            <a:r>
              <a:rPr lang="en-US" dirty="0"/>
              <a:t>How do you </a:t>
            </a:r>
            <a:r>
              <a:rPr lang="en-US" b="1" dirty="0"/>
              <a:t>feel</a:t>
            </a:r>
            <a:r>
              <a:rPr lang="en-GB" dirty="0"/>
              <a:t> </a:t>
            </a:r>
            <a:r>
              <a:rPr lang="en-US" b="1" dirty="0"/>
              <a:t> </a:t>
            </a:r>
            <a:br>
              <a:rPr lang="en-US" b="1" dirty="0"/>
            </a:br>
            <a:r>
              <a:rPr lang="en-US" dirty="0"/>
              <a:t>when this happens?</a:t>
            </a:r>
            <a:r>
              <a:rPr lang="en-US" dirty="0">
                <a:highlight>
                  <a:srgbClr val="FFFF00"/>
                </a:highlight>
              </a:rPr>
              <a:t>  </a:t>
            </a:r>
            <a:endParaRPr lang="en-CA" dirty="0">
              <a:highlight>
                <a:srgbClr val="FFFF00"/>
              </a:highlight>
            </a:endParaRPr>
          </a:p>
        </p:txBody>
      </p:sp>
      <p:cxnSp>
        <p:nvCxnSpPr>
          <p:cNvPr id="7" name="Straight Arrow Connector 6">
            <a:extLst>
              <a:ext uri="{FF2B5EF4-FFF2-40B4-BE49-F238E27FC236}">
                <a16:creationId xmlns:a16="http://schemas.microsoft.com/office/drawing/2014/main" id="{9FE570AD-89A3-45B5-A230-0E797324E9D6}"/>
              </a:ext>
            </a:extLst>
          </p:cNvPr>
          <p:cNvCxnSpPr>
            <a:cxnSpLocks/>
            <a:stCxn id="8" idx="1"/>
          </p:cNvCxnSpPr>
          <p:nvPr/>
        </p:nvCxnSpPr>
        <p:spPr>
          <a:xfrm flipH="1" flipV="1">
            <a:off x="5436096" y="2211710"/>
            <a:ext cx="878954" cy="2932"/>
          </a:xfrm>
          <a:prstGeom prst="straightConnector1">
            <a:avLst/>
          </a:prstGeom>
          <a:ln w="254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836470-C3B6-48B7-8E49-D96B3FE665F9}"/>
              </a:ext>
            </a:extLst>
          </p:cNvPr>
          <p:cNvSpPr txBox="1"/>
          <p:nvPr/>
        </p:nvSpPr>
        <p:spPr>
          <a:xfrm>
            <a:off x="6315050" y="2029976"/>
            <a:ext cx="1584176" cy="369332"/>
          </a:xfrm>
          <a:prstGeom prst="rect">
            <a:avLst/>
          </a:prstGeom>
          <a:noFill/>
        </p:spPr>
        <p:txBody>
          <a:bodyPr wrap="square" rtlCol="0">
            <a:spAutoFit/>
          </a:bodyPr>
          <a:lstStyle/>
          <a:p>
            <a:pPr algn="ctr"/>
            <a:r>
              <a:rPr lang="en-CA" b="1" i="1" dirty="0">
                <a:solidFill>
                  <a:srgbClr val="465E9C"/>
                </a:solidFill>
                <a:hlinkClick r:id="rId5">
                  <a:extLst>
                    <a:ext uri="{A12FA001-AC4F-418D-AE19-62706E023703}">
                      <ahyp:hlinkClr xmlns:ahyp="http://schemas.microsoft.com/office/drawing/2018/hyperlinkcolor" val="tx"/>
                    </a:ext>
                  </a:extLst>
                </a:hlinkClick>
              </a:rPr>
              <a:t>Downasaur</a:t>
            </a:r>
            <a:endParaRPr lang="en-CA" b="1" i="1" dirty="0">
              <a:solidFill>
                <a:srgbClr val="465E9C"/>
              </a:solidFill>
            </a:endParaRPr>
          </a:p>
        </p:txBody>
      </p:sp>
    </p:spTree>
    <p:extLst>
      <p:ext uri="{BB962C8B-B14F-4D97-AF65-F5344CB8AC3E}">
        <p14:creationId xmlns:p14="http://schemas.microsoft.com/office/powerpoint/2010/main" val="41958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generated with very high confidence">
            <a:extLst>
              <a:ext uri="{FF2B5EF4-FFF2-40B4-BE49-F238E27FC236}">
                <a16:creationId xmlns:a16="http://schemas.microsoft.com/office/drawing/2014/main" id="{1E35E31B-BB9C-4B2A-BC73-1FF63B89E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5457"/>
            <a:ext cx="5057767" cy="5097487"/>
          </a:xfrm>
          <a:prstGeom prst="rect">
            <a:avLst/>
          </a:prstGeom>
        </p:spPr>
      </p:pic>
    </p:spTree>
    <p:extLst>
      <p:ext uri="{BB962C8B-B14F-4D97-AF65-F5344CB8AC3E}">
        <p14:creationId xmlns:p14="http://schemas.microsoft.com/office/powerpoint/2010/main" val="1456472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8042"/>
            <a:ext cx="8229600" cy="1163588"/>
          </a:xfrm>
        </p:spPr>
        <p:txBody>
          <a:bodyPr>
            <a:normAutofit fontScale="90000"/>
          </a:bodyPr>
          <a:lstStyle/>
          <a:p>
            <a:r>
              <a:rPr lang="en-US" dirty="0"/>
              <a:t>Dumb Terminals &amp; Single-Tier Architecture</a:t>
            </a:r>
            <a:br>
              <a:rPr lang="en-US" dirty="0"/>
            </a:br>
            <a:r>
              <a:rPr lang="en-US" sz="2700" dirty="0"/>
              <a:t>One server does all thinking, processing, storing. Terminal / Thin client does presentation only as directed by the server.</a:t>
            </a:r>
            <a:endParaRPr lang="en-CA" dirty="0"/>
          </a:p>
        </p:txBody>
      </p:sp>
      <p:pic>
        <p:nvPicPr>
          <p:cNvPr id="4" name="Content Placeholder 3">
            <a:hlinkClick r:id="rId3"/>
          </p:cNvPr>
          <p:cNvPicPr>
            <a:picLocks noGrp="1" noChangeAspect="1"/>
          </p:cNvPicPr>
          <p:nvPr>
            <p:ph idx="1"/>
          </p:nvPr>
        </p:nvPicPr>
        <p:blipFill>
          <a:blip r:embed="rId4"/>
          <a:stretch>
            <a:fillRect/>
          </a:stretch>
        </p:blipFill>
        <p:spPr>
          <a:xfrm>
            <a:off x="2634367" y="2086051"/>
            <a:ext cx="2571750" cy="2286000"/>
          </a:xfrm>
          <a:prstGeom prst="rect">
            <a:avLst/>
          </a:prstGeom>
        </p:spPr>
      </p:pic>
      <p:sp>
        <p:nvSpPr>
          <p:cNvPr id="5" name="TextBox 4"/>
          <p:cNvSpPr txBox="1"/>
          <p:nvPr/>
        </p:nvSpPr>
        <p:spPr>
          <a:xfrm>
            <a:off x="2768114" y="1707654"/>
            <a:ext cx="2304256" cy="369332"/>
          </a:xfrm>
          <a:prstGeom prst="rect">
            <a:avLst/>
          </a:prstGeom>
          <a:noFill/>
        </p:spPr>
        <p:txBody>
          <a:bodyPr wrap="square" rtlCol="0">
            <a:spAutoFit/>
          </a:bodyPr>
          <a:lstStyle/>
          <a:p>
            <a:pPr algn="ctr"/>
            <a:r>
              <a:rPr lang="en-US" dirty="0"/>
              <a:t>DEC VT-100, 1978</a:t>
            </a:r>
            <a:endParaRPr lang="en-CA" dirty="0"/>
          </a:p>
        </p:txBody>
      </p:sp>
      <p:pic>
        <p:nvPicPr>
          <p:cNvPr id="8" name="Picture 7" descr="A screenshot of a cell phone&#10;&#10;Description generated with very high confidence">
            <a:extLst>
              <a:ext uri="{FF2B5EF4-FFF2-40B4-BE49-F238E27FC236}">
                <a16:creationId xmlns:a16="http://schemas.microsoft.com/office/drawing/2014/main" id="{E8B9F1BB-E45F-4DF4-BD52-8D6362D55A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1727" y="2031457"/>
            <a:ext cx="3499303" cy="2700533"/>
          </a:xfrm>
          <a:prstGeom prst="rect">
            <a:avLst/>
          </a:prstGeom>
        </p:spPr>
      </p:pic>
      <p:sp>
        <p:nvSpPr>
          <p:cNvPr id="11" name="TextBox 10">
            <a:extLst>
              <a:ext uri="{FF2B5EF4-FFF2-40B4-BE49-F238E27FC236}">
                <a16:creationId xmlns:a16="http://schemas.microsoft.com/office/drawing/2014/main" id="{7BB02A28-819A-4DB6-8691-0B3586F1E898}"/>
              </a:ext>
            </a:extLst>
          </p:cNvPr>
          <p:cNvSpPr txBox="1"/>
          <p:nvPr/>
        </p:nvSpPr>
        <p:spPr>
          <a:xfrm>
            <a:off x="5393177" y="1707654"/>
            <a:ext cx="3499303" cy="327270"/>
          </a:xfrm>
          <a:prstGeom prst="rect">
            <a:avLst/>
          </a:prstGeom>
          <a:noFill/>
        </p:spPr>
        <p:txBody>
          <a:bodyPr wrap="square" rtlCol="0">
            <a:spAutoFit/>
          </a:bodyPr>
          <a:lstStyle/>
          <a:p>
            <a:pPr algn="ctr"/>
            <a:r>
              <a:rPr lang="en-US" dirty="0"/>
              <a:t>Thin Client HTML5 + CSS3 + JS</a:t>
            </a:r>
            <a:endParaRPr lang="en-CA" dirty="0"/>
          </a:p>
        </p:txBody>
      </p:sp>
      <p:grpSp>
        <p:nvGrpSpPr>
          <p:cNvPr id="7" name="Group 6">
            <a:extLst>
              <a:ext uri="{FF2B5EF4-FFF2-40B4-BE49-F238E27FC236}">
                <a16:creationId xmlns:a16="http://schemas.microsoft.com/office/drawing/2014/main" id="{3EA8D836-7AD5-48BF-9407-F5DFE63ACB52}"/>
              </a:ext>
            </a:extLst>
          </p:cNvPr>
          <p:cNvGrpSpPr/>
          <p:nvPr/>
        </p:nvGrpSpPr>
        <p:grpSpPr>
          <a:xfrm>
            <a:off x="216444" y="1708795"/>
            <a:ext cx="2304256" cy="2659833"/>
            <a:chOff x="187312" y="1950485"/>
            <a:chExt cx="2304256" cy="2659833"/>
          </a:xfrm>
        </p:grpSpPr>
        <p:pic>
          <p:nvPicPr>
            <p:cNvPr id="3" name="Picture 2">
              <a:extLst>
                <a:ext uri="{FF2B5EF4-FFF2-40B4-BE49-F238E27FC236}">
                  <a16:creationId xmlns:a16="http://schemas.microsoft.com/office/drawing/2014/main" id="{E038015D-6A38-40DA-B96C-53BB1775A533}"/>
                </a:ext>
              </a:extLst>
            </p:cNvPr>
            <p:cNvPicPr>
              <a:picLocks noChangeAspect="1"/>
            </p:cNvPicPr>
            <p:nvPr/>
          </p:nvPicPr>
          <p:blipFill>
            <a:blip r:embed="rId6"/>
            <a:stretch>
              <a:fillRect/>
            </a:stretch>
          </p:blipFill>
          <p:spPr>
            <a:xfrm>
              <a:off x="258424" y="2319817"/>
              <a:ext cx="2162033" cy="2290501"/>
            </a:xfrm>
            <a:prstGeom prst="rect">
              <a:avLst/>
            </a:prstGeom>
          </p:spPr>
        </p:pic>
        <p:sp>
          <p:nvSpPr>
            <p:cNvPr id="9" name="TextBox 8">
              <a:extLst>
                <a:ext uri="{FF2B5EF4-FFF2-40B4-BE49-F238E27FC236}">
                  <a16:creationId xmlns:a16="http://schemas.microsoft.com/office/drawing/2014/main" id="{09F16C70-BB10-47C7-9146-564DFF43E589}"/>
                </a:ext>
              </a:extLst>
            </p:cNvPr>
            <p:cNvSpPr txBox="1"/>
            <p:nvPr/>
          </p:nvSpPr>
          <p:spPr>
            <a:xfrm>
              <a:off x="187312" y="1950485"/>
              <a:ext cx="2304256" cy="369332"/>
            </a:xfrm>
            <a:prstGeom prst="rect">
              <a:avLst/>
            </a:prstGeom>
            <a:noFill/>
          </p:spPr>
          <p:txBody>
            <a:bodyPr wrap="square" rtlCol="0">
              <a:spAutoFit/>
            </a:bodyPr>
            <a:lstStyle/>
            <a:p>
              <a:pPr algn="ctr"/>
              <a:r>
                <a:rPr lang="en-US" dirty="0"/>
                <a:t>IBM 3270, 1971</a:t>
              </a:r>
              <a:endParaRPr lang="en-CA" dirty="0"/>
            </a:p>
          </p:txBody>
        </p:sp>
      </p:grpSp>
    </p:spTree>
    <p:extLst>
      <p:ext uri="{BB962C8B-B14F-4D97-AF65-F5344CB8AC3E}">
        <p14:creationId xmlns:p14="http://schemas.microsoft.com/office/powerpoint/2010/main" val="282013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654" y="226895"/>
            <a:ext cx="8806841" cy="742950"/>
          </a:xfrm>
        </p:spPr>
        <p:txBody>
          <a:bodyPr>
            <a:noAutofit/>
          </a:bodyPr>
          <a:lstStyle/>
          <a:p>
            <a:pPr algn="ctr"/>
            <a:r>
              <a:rPr lang="en-US" sz="3200" dirty="0"/>
              <a:t>Two-Tier Architecture — Client–Server Model</a:t>
            </a:r>
          </a:p>
        </p:txBody>
      </p:sp>
      <p:sp>
        <p:nvSpPr>
          <p:cNvPr id="5" name="Rectangle 4"/>
          <p:cNvSpPr/>
          <p:nvPr/>
        </p:nvSpPr>
        <p:spPr>
          <a:xfrm>
            <a:off x="179512" y="3241164"/>
            <a:ext cx="2830178" cy="13719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u="sng" dirty="0">
                <a:solidFill>
                  <a:schemeClr val="tx1"/>
                </a:solidFill>
              </a:rPr>
              <a:t>Server/Host</a:t>
            </a:r>
            <a:r>
              <a:rPr lang="en-CA" b="1" dirty="0">
                <a:solidFill>
                  <a:schemeClr val="tx1"/>
                </a:solidFill>
              </a:rPr>
              <a:t> Business</a:t>
            </a:r>
            <a:endParaRPr lang="en-US" b="1" dirty="0">
              <a:solidFill>
                <a:schemeClr val="tx1"/>
              </a:solidFill>
            </a:endParaRPr>
          </a:p>
          <a:p>
            <a:pPr algn="ctr"/>
            <a:r>
              <a:rPr lang="en-US" b="1" dirty="0">
                <a:solidFill>
                  <a:schemeClr val="tx1"/>
                </a:solidFill>
              </a:rPr>
              <a:t>centralized: multi-user</a:t>
            </a:r>
            <a:br>
              <a:rPr lang="en-US" b="1" dirty="0">
                <a:solidFill>
                  <a:schemeClr val="tx1"/>
                </a:solidFill>
              </a:rPr>
            </a:br>
            <a:r>
              <a:rPr lang="en-US" b="1" dirty="0">
                <a:solidFill>
                  <a:schemeClr val="tx1"/>
                </a:solidFill>
              </a:rPr>
              <a:t>processing, data store, communication with other systems</a:t>
            </a:r>
            <a:endParaRPr lang="en-CA" b="1" dirty="0">
              <a:solidFill>
                <a:schemeClr val="tx1"/>
              </a:solidFill>
            </a:endParaRPr>
          </a:p>
        </p:txBody>
      </p:sp>
      <p:sp>
        <p:nvSpPr>
          <p:cNvPr id="10" name="Rectangle 9"/>
          <p:cNvSpPr/>
          <p:nvPr/>
        </p:nvSpPr>
        <p:spPr>
          <a:xfrm>
            <a:off x="6444208" y="3219822"/>
            <a:ext cx="2614154" cy="1308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u="sng" dirty="0">
                <a:solidFill>
                  <a:schemeClr val="tx1"/>
                </a:solidFill>
              </a:rPr>
              <a:t>Client</a:t>
            </a:r>
            <a:r>
              <a:rPr lang="en-CA" b="1" dirty="0">
                <a:solidFill>
                  <a:schemeClr val="tx1"/>
                </a:solidFill>
              </a:rPr>
              <a:t> is User Facing</a:t>
            </a:r>
          </a:p>
          <a:p>
            <a:pPr algn="ctr"/>
            <a:r>
              <a:rPr lang="en-CA" b="1" dirty="0">
                <a:solidFill>
                  <a:schemeClr val="tx1"/>
                </a:solidFill>
              </a:rPr>
              <a:t>distributed: advanced  presentation, user  data management; </a:t>
            </a:r>
            <a:r>
              <a:rPr lang="en-CA" b="1" i="1" dirty="0">
                <a:solidFill>
                  <a:schemeClr val="tx1"/>
                </a:solidFill>
                <a:highlight>
                  <a:srgbClr val="FFFF00"/>
                </a:highlight>
              </a:rPr>
              <a:t>tells server what to do</a:t>
            </a:r>
            <a:endParaRPr lang="en-US" b="1" dirty="0">
              <a:highlight>
                <a:srgbClr val="FFFF00"/>
              </a:highlight>
            </a:endParaRPr>
          </a:p>
        </p:txBody>
      </p:sp>
      <p:pic>
        <p:nvPicPr>
          <p:cNvPr id="2055" name="Picture 7" descr="C:\Users\dhr\AppData\Local\Microsoft\Windows\INetCache\IE\4T17JVY4\folder-2013-2[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96741" y="1279917"/>
            <a:ext cx="646613" cy="6466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7FA2E6-6E62-4E7C-835B-F5D99D6467F3}"/>
              </a:ext>
            </a:extLst>
          </p:cNvPr>
          <p:cNvSpPr txBox="1"/>
          <p:nvPr/>
        </p:nvSpPr>
        <p:spPr>
          <a:xfrm>
            <a:off x="2987824" y="3219822"/>
            <a:ext cx="3456384" cy="1754326"/>
          </a:xfrm>
          <a:prstGeom prst="rect">
            <a:avLst/>
          </a:prstGeom>
          <a:noFill/>
        </p:spPr>
        <p:txBody>
          <a:bodyPr wrap="square" numCol="1" rtlCol="0">
            <a:spAutoFit/>
          </a:bodyPr>
          <a:lstStyle/>
          <a:p>
            <a:pPr defTabSz="180000">
              <a:tabLst>
                <a:tab pos="1524000" algn="ctr"/>
                <a:tab pos="3230563" algn="r"/>
              </a:tabLst>
            </a:pPr>
            <a:r>
              <a:rPr lang="en-US" b="1" u="sng" dirty="0"/>
              <a:t>Server</a:t>
            </a:r>
            <a:r>
              <a:rPr lang="en-US" b="1" dirty="0"/>
              <a:t>		</a:t>
            </a:r>
            <a:r>
              <a:rPr lang="en-US" b="1" u="sng" dirty="0"/>
              <a:t>Thick Client</a:t>
            </a:r>
          </a:p>
          <a:p>
            <a:pPr defTabSz="180000">
              <a:tabLst>
                <a:tab pos="1524000" algn="ctr"/>
                <a:tab pos="3230563" algn="r"/>
              </a:tabLst>
            </a:pPr>
            <a:r>
              <a:rPr lang="en-US" b="1" dirty="0"/>
              <a:t>App Server	</a:t>
            </a:r>
            <a:r>
              <a:rPr lang="en-US" b="1" dirty="0">
                <a:sym typeface="Wingdings" panose="05000000000000000000" pitchFamily="2" charset="2"/>
              </a:rPr>
              <a:t></a:t>
            </a:r>
            <a:r>
              <a:rPr lang="en-US" b="1" dirty="0"/>
              <a:t>|</a:t>
            </a:r>
            <a:r>
              <a:rPr lang="en-US" b="1" dirty="0">
                <a:sym typeface="Wingdings" panose="05000000000000000000" pitchFamily="2" charset="2"/>
              </a:rPr>
              <a:t>	s-phone App</a:t>
            </a:r>
            <a:br>
              <a:rPr lang="en-US" b="1" dirty="0"/>
            </a:br>
            <a:r>
              <a:rPr lang="en-US" b="1" dirty="0"/>
              <a:t>Exchange	</a:t>
            </a:r>
            <a:r>
              <a:rPr lang="en-US" b="1" dirty="0">
                <a:sym typeface="Wingdings" panose="05000000000000000000" pitchFamily="2" charset="2"/>
              </a:rPr>
              <a:t></a:t>
            </a:r>
            <a:r>
              <a:rPr lang="en-US" b="1" dirty="0"/>
              <a:t>|</a:t>
            </a:r>
            <a:r>
              <a:rPr lang="en-US" b="1" dirty="0">
                <a:sym typeface="Wingdings" panose="05000000000000000000" pitchFamily="2" charset="2"/>
              </a:rPr>
              <a:t>	</a:t>
            </a:r>
            <a:r>
              <a:rPr lang="en-US" b="1" dirty="0"/>
              <a:t>Outlook</a:t>
            </a:r>
          </a:p>
          <a:p>
            <a:pPr defTabSz="180000">
              <a:tabLst>
                <a:tab pos="1524000" algn="ctr"/>
                <a:tab pos="3230563" algn="r"/>
              </a:tabLst>
            </a:pPr>
            <a:r>
              <a:rPr lang="en-US" b="1" dirty="0"/>
              <a:t>POP, IMAP	</a:t>
            </a:r>
            <a:r>
              <a:rPr lang="en-US" b="1" dirty="0">
                <a:sym typeface="Wingdings" panose="05000000000000000000" pitchFamily="2" charset="2"/>
              </a:rPr>
              <a:t></a:t>
            </a:r>
            <a:r>
              <a:rPr lang="en-US" b="1" dirty="0"/>
              <a:t>|</a:t>
            </a:r>
            <a:r>
              <a:rPr lang="en-US" b="1" dirty="0">
                <a:sym typeface="Wingdings" panose="05000000000000000000" pitchFamily="2" charset="2"/>
              </a:rPr>
              <a:t>	</a:t>
            </a:r>
            <a:r>
              <a:rPr lang="en-US" b="1" dirty="0"/>
              <a:t>Thunderbird</a:t>
            </a:r>
            <a:br>
              <a:rPr lang="en-US" b="1" dirty="0"/>
            </a:br>
            <a:r>
              <a:rPr lang="en-US" b="1" dirty="0"/>
              <a:t>Google	</a:t>
            </a:r>
            <a:r>
              <a:rPr lang="en-US" b="1" dirty="0">
                <a:sym typeface="Wingdings" panose="05000000000000000000" pitchFamily="2" charset="2"/>
              </a:rPr>
              <a:t></a:t>
            </a:r>
            <a:r>
              <a:rPr lang="en-US" b="1" dirty="0"/>
              <a:t>|</a:t>
            </a:r>
            <a:r>
              <a:rPr lang="en-US" b="1" dirty="0">
                <a:sym typeface="Wingdings" panose="05000000000000000000" pitchFamily="2" charset="2"/>
              </a:rPr>
              <a:t>	Chromebook</a:t>
            </a:r>
            <a:br>
              <a:rPr lang="en-US" b="1" dirty="0">
                <a:sym typeface="Wingdings" panose="05000000000000000000" pitchFamily="2" charset="2"/>
              </a:rPr>
            </a:br>
            <a:r>
              <a:rPr lang="en-US" b="1" dirty="0">
                <a:sym typeface="Wingdings" panose="05000000000000000000" pitchFamily="2" charset="2"/>
              </a:rPr>
              <a:t>FTP Server	</a:t>
            </a:r>
            <a:r>
              <a:rPr lang="en-US" b="1" dirty="0"/>
              <a:t>|</a:t>
            </a:r>
            <a:r>
              <a:rPr lang="en-US" b="1" dirty="0">
                <a:sym typeface="Wingdings" panose="05000000000000000000" pitchFamily="2" charset="2"/>
              </a:rPr>
              <a:t>	FTP Client	</a:t>
            </a:r>
            <a:endParaRPr lang="en-CA" b="1" dirty="0"/>
          </a:p>
        </p:txBody>
      </p:sp>
      <p:pic>
        <p:nvPicPr>
          <p:cNvPr id="2050" name="Picture 2" descr="C:\Users\dhr\AppData\Local\Microsoft\Windows\INetCache\IE\X9KBJFMO\large-Large-Server-33.3-13443[1].gi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06907" y="1652277"/>
            <a:ext cx="1044096" cy="141811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B3C3166-8E2D-41AF-BB6F-89F2A070004A}"/>
              </a:ext>
            </a:extLst>
          </p:cNvPr>
          <p:cNvGrpSpPr/>
          <p:nvPr/>
        </p:nvGrpSpPr>
        <p:grpSpPr>
          <a:xfrm>
            <a:off x="2055030" y="1004205"/>
            <a:ext cx="5109258" cy="1957509"/>
            <a:chOff x="1859247" y="1275048"/>
            <a:chExt cx="5359513" cy="3024135"/>
          </a:xfrm>
        </p:grpSpPr>
        <p:sp>
          <p:nvSpPr>
            <p:cNvPr id="12" name="Curved Down Arrow 11"/>
            <p:cNvSpPr/>
            <p:nvPr/>
          </p:nvSpPr>
          <p:spPr>
            <a:xfrm rot="10800000" flipH="1">
              <a:off x="1903579" y="3287963"/>
              <a:ext cx="5315181" cy="10112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Down Arrow 5"/>
            <p:cNvSpPr/>
            <p:nvPr/>
          </p:nvSpPr>
          <p:spPr>
            <a:xfrm flipH="1">
              <a:off x="1859247" y="1275048"/>
              <a:ext cx="5274210" cy="9526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3214131" y="3251754"/>
              <a:ext cx="2570560" cy="597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state of user's data received by client</a:t>
              </a:r>
              <a:endParaRPr lang="en-US" b="1" dirty="0"/>
            </a:p>
          </p:txBody>
        </p:sp>
        <p:sp>
          <p:nvSpPr>
            <p:cNvPr id="16" name="Rectangle 15"/>
            <p:cNvSpPr/>
            <p:nvPr/>
          </p:nvSpPr>
          <p:spPr>
            <a:xfrm>
              <a:off x="3214131" y="1602787"/>
              <a:ext cx="2570560" cy="6926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user's transactions submitted to server</a:t>
              </a:r>
              <a:endParaRPr lang="en-US" b="1" dirty="0"/>
            </a:p>
          </p:txBody>
        </p:sp>
        <p:sp>
          <p:nvSpPr>
            <p:cNvPr id="8" name="Left-Right Arrow 7"/>
            <p:cNvSpPr/>
            <p:nvPr/>
          </p:nvSpPr>
          <p:spPr>
            <a:xfrm>
              <a:off x="2267744" y="2227684"/>
              <a:ext cx="4464496" cy="10602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Protocol</a:t>
              </a:r>
              <a:endParaRPr lang="en-US" b="1" dirty="0"/>
            </a:p>
          </p:txBody>
        </p:sp>
      </p:grpSp>
      <p:pic>
        <p:nvPicPr>
          <p:cNvPr id="2054" name="Picture 6" descr="C:\Users\dhr\AppData\Local\Microsoft\Windows\INetCache\IE\X9KBJFMO\plastic-folder[1].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00646" y="987574"/>
            <a:ext cx="762759" cy="76275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dhr\AppData\Local\Microsoft\Windows\INetCache\IE\334G9SUH\R522_03[1].jpg">
            <a:extLst>
              <a:ext uri="{FF2B5EF4-FFF2-40B4-BE49-F238E27FC236}">
                <a16:creationId xmlns:a16="http://schemas.microsoft.com/office/drawing/2014/main" id="{019A9BA7-675C-4BEA-AC21-018A2058844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204509" y="1652277"/>
            <a:ext cx="1713599" cy="16670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C:\Users\dhr\AppData\Local\Microsoft\Windows\INetCache\IE\4T17JVY4\folder-2013-2[1].png">
            <a:extLst>
              <a:ext uri="{FF2B5EF4-FFF2-40B4-BE49-F238E27FC236}">
                <a16:creationId xmlns:a16="http://schemas.microsoft.com/office/drawing/2014/main" id="{4BB15104-3849-4DF4-A4CC-B9E586A90D3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96133" y="1008516"/>
            <a:ext cx="646613" cy="646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807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normAutofit/>
          </a:bodyPr>
          <a:lstStyle/>
          <a:p>
            <a:pPr algn="ctr"/>
            <a:r>
              <a:rPr lang="en-CA" dirty="0"/>
              <a:t>FTP</a:t>
            </a:r>
            <a:r>
              <a:rPr lang="en-US" dirty="0"/>
              <a:t> needs Client–Server applications</a:t>
            </a:r>
          </a:p>
        </p:txBody>
      </p:sp>
      <p:pic>
        <p:nvPicPr>
          <p:cNvPr id="2053" name="Picture 5" descr="C:\Users\dhr\AppData\Local\Microsoft\Windows\INetCache\IE\334G9SUH\R522_03[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34865" y="1872209"/>
            <a:ext cx="1713599" cy="16356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0974" y="3432024"/>
            <a:ext cx="1728192" cy="1587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u="sng" dirty="0">
                <a:solidFill>
                  <a:schemeClr val="tx1"/>
                </a:solidFill>
              </a:rPr>
              <a:t>FTP Server</a:t>
            </a:r>
            <a:br>
              <a:rPr lang="en-CA" b="1" dirty="0">
                <a:solidFill>
                  <a:schemeClr val="tx1"/>
                </a:solidFill>
              </a:rPr>
            </a:br>
            <a:r>
              <a:rPr lang="en-CA" b="1" dirty="0">
                <a:solidFill>
                  <a:schemeClr val="tx1"/>
                </a:solidFill>
              </a:rPr>
              <a:t>OS</a:t>
            </a:r>
            <a:br>
              <a:rPr lang="en-CA" b="1" dirty="0">
                <a:solidFill>
                  <a:schemeClr val="tx1"/>
                </a:solidFill>
              </a:rPr>
            </a:br>
            <a:r>
              <a:rPr lang="en-CA" b="1" dirty="0">
                <a:solidFill>
                  <a:schemeClr val="tx1"/>
                </a:solidFill>
              </a:rPr>
              <a:t>File System</a:t>
            </a:r>
            <a:br>
              <a:rPr lang="en-CA" b="1" dirty="0">
                <a:solidFill>
                  <a:schemeClr val="tx1"/>
                </a:solidFill>
              </a:rPr>
            </a:br>
            <a:r>
              <a:rPr lang="en-CA" b="1" dirty="0">
                <a:solidFill>
                  <a:schemeClr val="tx1"/>
                </a:solidFill>
              </a:rPr>
              <a:t>Filename</a:t>
            </a:r>
            <a:br>
              <a:rPr lang="en-CA" b="1" dirty="0">
                <a:solidFill>
                  <a:schemeClr val="tx1"/>
                </a:solidFill>
              </a:rPr>
            </a:br>
            <a:r>
              <a:rPr lang="en-CA" b="1" dirty="0">
                <a:solidFill>
                  <a:schemeClr val="tx1"/>
                </a:solidFill>
              </a:rPr>
              <a:t>data</a:t>
            </a:r>
            <a:endParaRPr lang="en-US" b="1" dirty="0"/>
          </a:p>
        </p:txBody>
      </p:sp>
      <p:pic>
        <p:nvPicPr>
          <p:cNvPr id="2054" name="Picture 6" descr="C:\Users\dhr\AppData\Local\Microsoft\Windows\INetCache\IE\X9KBJFMO\plastic-folder[1].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14222" y="1222645"/>
            <a:ext cx="773402" cy="773402"/>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dhr\AppData\Local\Microsoft\Windows\INetCache\IE\4T17JVY4\folder-2013-2[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04360" y="1225596"/>
            <a:ext cx="646613" cy="64661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H="1">
            <a:off x="2051720" y="1635646"/>
            <a:ext cx="4937863"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 name="TextBox 6"/>
          <p:cNvSpPr txBox="1"/>
          <p:nvPr/>
        </p:nvSpPr>
        <p:spPr>
          <a:xfrm>
            <a:off x="2051863" y="1141383"/>
            <a:ext cx="5256584" cy="369332"/>
          </a:xfrm>
          <a:prstGeom prst="rect">
            <a:avLst/>
          </a:prstGeom>
          <a:noFill/>
        </p:spPr>
        <p:txBody>
          <a:bodyPr wrap="square" rtlCol="0">
            <a:spAutoFit/>
          </a:bodyPr>
          <a:lstStyle/>
          <a:p>
            <a:r>
              <a:rPr lang="en-CA" dirty="0"/>
              <a:t>Client authenticates and makes a connection </a:t>
            </a:r>
            <a:endParaRPr lang="en-US" dirty="0"/>
          </a:p>
        </p:txBody>
      </p:sp>
      <p:sp>
        <p:nvSpPr>
          <p:cNvPr id="20" name="TextBox 19"/>
          <p:cNvSpPr txBox="1"/>
          <p:nvPr/>
        </p:nvSpPr>
        <p:spPr>
          <a:xfrm>
            <a:off x="2068187" y="1944215"/>
            <a:ext cx="5256584" cy="369332"/>
          </a:xfrm>
          <a:prstGeom prst="rect">
            <a:avLst/>
          </a:prstGeom>
          <a:noFill/>
        </p:spPr>
        <p:txBody>
          <a:bodyPr wrap="square" rtlCol="0">
            <a:spAutoFit/>
          </a:bodyPr>
          <a:lstStyle/>
          <a:p>
            <a:r>
              <a:rPr lang="en-CA" dirty="0"/>
              <a:t>Client navigates to directories on both sides</a:t>
            </a:r>
            <a:endParaRPr lang="en-US" dirty="0"/>
          </a:p>
        </p:txBody>
      </p:sp>
      <p:cxnSp>
        <p:nvCxnSpPr>
          <p:cNvPr id="21" name="Straight Arrow Connector 20"/>
          <p:cNvCxnSpPr/>
          <p:nvPr/>
        </p:nvCxnSpPr>
        <p:spPr>
          <a:xfrm>
            <a:off x="2051720" y="3219822"/>
            <a:ext cx="4914478" cy="0"/>
          </a:xfrm>
          <a:prstGeom prst="straightConnector1">
            <a:avLst/>
          </a:prstGeom>
          <a:ln>
            <a:headEnd type="arrow" w="med" len="med"/>
            <a:tailEnd type="arrow"/>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a:off x="2091429" y="2732414"/>
            <a:ext cx="5256584" cy="369332"/>
          </a:xfrm>
          <a:prstGeom prst="rect">
            <a:avLst/>
          </a:prstGeom>
          <a:noFill/>
        </p:spPr>
        <p:txBody>
          <a:bodyPr wrap="square" rtlCol="0">
            <a:spAutoFit/>
          </a:bodyPr>
          <a:lstStyle/>
          <a:p>
            <a:r>
              <a:rPr lang="en-CA" dirty="0"/>
              <a:t>Client requests, Server sends or accepts data</a:t>
            </a:r>
            <a:endParaRPr lang="en-US" dirty="0"/>
          </a:p>
        </p:txBody>
      </p:sp>
      <p:sp>
        <p:nvSpPr>
          <p:cNvPr id="28" name="TextBox 27"/>
          <p:cNvSpPr txBox="1"/>
          <p:nvPr/>
        </p:nvSpPr>
        <p:spPr>
          <a:xfrm>
            <a:off x="2095309" y="3531661"/>
            <a:ext cx="5645043" cy="1200329"/>
          </a:xfrm>
          <a:prstGeom prst="rect">
            <a:avLst/>
          </a:prstGeom>
          <a:noFill/>
        </p:spPr>
        <p:txBody>
          <a:bodyPr wrap="square" rtlCol="0">
            <a:spAutoFit/>
          </a:bodyPr>
          <a:lstStyle/>
          <a:p>
            <a:r>
              <a:rPr lang="en-CA" dirty="0"/>
              <a:t>Local FTP interacts with local Operating System.</a:t>
            </a:r>
            <a:br>
              <a:rPr lang="en-CA" dirty="0"/>
            </a:br>
            <a:r>
              <a:rPr lang="en-CA" dirty="0"/>
              <a:t>Each OS maintains its own file system. File attributes/metadata are not necessarily transferred.</a:t>
            </a:r>
          </a:p>
          <a:p>
            <a:r>
              <a:rPr lang="en-CA" dirty="0"/>
              <a:t>Only </a:t>
            </a:r>
            <a:r>
              <a:rPr lang="en-CA" i="1" dirty="0"/>
              <a:t>data </a:t>
            </a:r>
            <a:r>
              <a:rPr lang="en-CA" dirty="0"/>
              <a:t>is exchanged between platforms. </a:t>
            </a:r>
            <a:endParaRPr lang="en-US" dirty="0"/>
          </a:p>
        </p:txBody>
      </p:sp>
      <p:cxnSp>
        <p:nvCxnSpPr>
          <p:cNvPr id="17" name="Straight Arrow Connector 16">
            <a:extLst>
              <a:ext uri="{FF2B5EF4-FFF2-40B4-BE49-F238E27FC236}">
                <a16:creationId xmlns:a16="http://schemas.microsoft.com/office/drawing/2014/main" id="{CD7951DA-AAAD-4203-832B-44D240E80354}"/>
              </a:ext>
            </a:extLst>
          </p:cNvPr>
          <p:cNvCxnSpPr/>
          <p:nvPr/>
        </p:nvCxnSpPr>
        <p:spPr>
          <a:xfrm>
            <a:off x="2051720" y="2427734"/>
            <a:ext cx="4914478" cy="0"/>
          </a:xfrm>
          <a:prstGeom prst="straightConnector1">
            <a:avLst/>
          </a:prstGeom>
          <a:ln>
            <a:headEnd type="arrow" w="med" len="med"/>
            <a:tailEnd type="none"/>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DA5258E9-EE86-408C-AA47-C37EB7632EC4}"/>
              </a:ext>
            </a:extLst>
          </p:cNvPr>
          <p:cNvSpPr/>
          <p:nvPr/>
        </p:nvSpPr>
        <p:spPr>
          <a:xfrm>
            <a:off x="7236296" y="3434920"/>
            <a:ext cx="1728192" cy="1587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b="1" u="sng" dirty="0">
                <a:solidFill>
                  <a:schemeClr val="tx1"/>
                </a:solidFill>
              </a:rPr>
              <a:t>FTP Client</a:t>
            </a:r>
            <a:br>
              <a:rPr lang="en-CA" b="1" dirty="0">
                <a:solidFill>
                  <a:schemeClr val="tx1"/>
                </a:solidFill>
              </a:rPr>
            </a:br>
            <a:r>
              <a:rPr lang="en-CA" b="1" dirty="0">
                <a:solidFill>
                  <a:schemeClr val="tx1"/>
                </a:solidFill>
              </a:rPr>
              <a:t>OS</a:t>
            </a:r>
            <a:br>
              <a:rPr lang="en-CA" b="1" dirty="0">
                <a:solidFill>
                  <a:schemeClr val="tx1"/>
                </a:solidFill>
              </a:rPr>
            </a:br>
            <a:r>
              <a:rPr lang="en-CA" b="1" dirty="0">
                <a:solidFill>
                  <a:schemeClr val="tx1"/>
                </a:solidFill>
              </a:rPr>
              <a:t>File System</a:t>
            </a:r>
            <a:br>
              <a:rPr lang="en-CA" b="1" dirty="0">
                <a:solidFill>
                  <a:schemeClr val="tx1"/>
                </a:solidFill>
              </a:rPr>
            </a:br>
            <a:r>
              <a:rPr lang="en-CA" b="1" dirty="0">
                <a:solidFill>
                  <a:schemeClr val="tx1"/>
                </a:solidFill>
              </a:rPr>
              <a:t>Filename</a:t>
            </a:r>
            <a:br>
              <a:rPr lang="en-CA" b="1" dirty="0">
                <a:solidFill>
                  <a:schemeClr val="tx1"/>
                </a:solidFill>
              </a:rPr>
            </a:br>
            <a:r>
              <a:rPr lang="en-CA" b="1" dirty="0">
                <a:solidFill>
                  <a:schemeClr val="tx1"/>
                </a:solidFill>
              </a:rPr>
              <a:t>data</a:t>
            </a:r>
            <a:endParaRPr lang="en-US" b="1" dirty="0"/>
          </a:p>
        </p:txBody>
      </p:sp>
      <p:pic>
        <p:nvPicPr>
          <p:cNvPr id="2050" name="Picture 2" descr="C:\Users\dhr\AppData\Local\Microsoft\Windows\INetCache\IE\X9KBJFMO\large-Large-Server-33.3-13443[1].gif"/>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83568" y="1923678"/>
            <a:ext cx="1044096" cy="13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03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8638-43D7-41EA-854B-233597AF1CA8}"/>
              </a:ext>
            </a:extLst>
          </p:cNvPr>
          <p:cNvSpPr>
            <a:spLocks noGrp="1"/>
          </p:cNvSpPr>
          <p:nvPr>
            <p:ph type="title"/>
          </p:nvPr>
        </p:nvSpPr>
        <p:spPr/>
        <p:txBody>
          <a:bodyPr/>
          <a:lstStyle/>
          <a:p>
            <a:r>
              <a:rPr lang="en-US" dirty="0"/>
              <a:t>Three-Tier or N-Tier Architecture</a:t>
            </a:r>
            <a:endParaRPr lang="en-CA" dirty="0"/>
          </a:p>
        </p:txBody>
      </p:sp>
      <p:pic>
        <p:nvPicPr>
          <p:cNvPr id="5" name="Content Placeholder 4" descr="3-Tier Architecture is divided into 3 layers which must be&#10;logically separate.&#10;&#10;Presentation Layer at Client&#10;Functionality Layer at Application Server&#10;Data Layer at Database Server">
            <a:extLst>
              <a:ext uri="{FF2B5EF4-FFF2-40B4-BE49-F238E27FC236}">
                <a16:creationId xmlns:a16="http://schemas.microsoft.com/office/drawing/2014/main" id="{24B668D7-3436-43E3-BDEF-C3F0072323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9832" y="1110238"/>
            <a:ext cx="5860380" cy="3839559"/>
          </a:xfrm>
        </p:spPr>
      </p:pic>
      <p:pic>
        <p:nvPicPr>
          <p:cNvPr id="6" name="Picture 5">
            <a:extLst>
              <a:ext uri="{FF2B5EF4-FFF2-40B4-BE49-F238E27FC236}">
                <a16:creationId xmlns:a16="http://schemas.microsoft.com/office/drawing/2014/main" id="{BF1688A9-45AF-41B7-BF44-77B2414A9F32}"/>
              </a:ext>
            </a:extLst>
          </p:cNvPr>
          <p:cNvPicPr>
            <a:picLocks noChangeAspect="1"/>
          </p:cNvPicPr>
          <p:nvPr/>
        </p:nvPicPr>
        <p:blipFill>
          <a:blip r:embed="rId4"/>
          <a:stretch>
            <a:fillRect/>
          </a:stretch>
        </p:blipFill>
        <p:spPr>
          <a:xfrm>
            <a:off x="190500" y="1413887"/>
            <a:ext cx="2779937" cy="3329563"/>
          </a:xfrm>
          <a:prstGeom prst="rect">
            <a:avLst/>
          </a:prstGeom>
        </p:spPr>
      </p:pic>
      <p:sp>
        <p:nvSpPr>
          <p:cNvPr id="3" name="Rectangle 2">
            <a:extLst>
              <a:ext uri="{FF2B5EF4-FFF2-40B4-BE49-F238E27FC236}">
                <a16:creationId xmlns:a16="http://schemas.microsoft.com/office/drawing/2014/main" id="{5E883D31-9920-4E91-9020-3D3AFC165D6A}"/>
              </a:ext>
            </a:extLst>
          </p:cNvPr>
          <p:cNvSpPr/>
          <p:nvPr/>
        </p:nvSpPr>
        <p:spPr>
          <a:xfrm>
            <a:off x="4499992" y="3075806"/>
            <a:ext cx="344061" cy="166158"/>
          </a:xfrm>
          <a:prstGeom prst="rect">
            <a:avLst/>
          </a:prstGeom>
          <a:solidFill>
            <a:srgbClr val="B4D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7215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9D1C2203-A17E-4274-B467-9E0D9EF3C6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0"/>
            <a:ext cx="7633252" cy="5143500"/>
          </a:xfrm>
        </p:spPr>
      </p:pic>
    </p:spTree>
    <p:extLst>
      <p:ext uri="{BB962C8B-B14F-4D97-AF65-F5344CB8AC3E}">
        <p14:creationId xmlns:p14="http://schemas.microsoft.com/office/powerpoint/2010/main" val="166703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91880" y="199568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3528" y="1707654"/>
            <a:ext cx="3044957" cy="2283718"/>
          </a:xfrm>
          <a:prstGeom prst="rect">
            <a:avLst/>
          </a:prstGeom>
        </p:spPr>
      </p:pic>
      <p:sp>
        <p:nvSpPr>
          <p:cNvPr id="2" name="Title 1"/>
          <p:cNvSpPr>
            <a:spLocks noGrp="1"/>
          </p:cNvSpPr>
          <p:nvPr>
            <p:ph type="title"/>
          </p:nvPr>
        </p:nvSpPr>
        <p:spPr>
          <a:xfrm>
            <a:off x="457200" y="267494"/>
            <a:ext cx="8229600" cy="742950"/>
          </a:xfrm>
        </p:spPr>
        <p:txBody>
          <a:bodyPr/>
          <a:lstStyle/>
          <a:p>
            <a:r>
              <a:rPr lang="en-US" dirty="0"/>
              <a:t>What cloud computing looks like…</a:t>
            </a:r>
            <a:endParaRPr lang="en-CA" dirty="0"/>
          </a:p>
        </p:txBody>
      </p:sp>
      <p:sp>
        <p:nvSpPr>
          <p:cNvPr id="3" name="Content Placeholder 2"/>
          <p:cNvSpPr>
            <a:spLocks noGrp="1"/>
          </p:cNvSpPr>
          <p:nvPr>
            <p:ph sz="half" idx="1"/>
          </p:nvPr>
        </p:nvSpPr>
        <p:spPr>
          <a:xfrm>
            <a:off x="611559" y="2160294"/>
            <a:ext cx="2756925" cy="1515317"/>
          </a:xfrm>
        </p:spPr>
        <p:txBody>
          <a:bodyPr>
            <a:normAutofit fontScale="92500"/>
          </a:bodyPr>
          <a:lstStyle/>
          <a:p>
            <a:pPr marL="0" indent="0">
              <a:buNone/>
            </a:pPr>
            <a:r>
              <a:rPr lang="en-US" b="1" dirty="0">
                <a:ln w="15875">
                  <a:solidFill>
                    <a:schemeClr val="bg1"/>
                  </a:solidFill>
                </a:ln>
              </a:rPr>
              <a:t>Racks of servers with network cables.</a:t>
            </a:r>
            <a:endParaRPr lang="en-CA" b="1" dirty="0">
              <a:ln w="15875">
                <a:solidFill>
                  <a:schemeClr val="bg1"/>
                </a:solidFill>
              </a:ln>
            </a:endParaRPr>
          </a:p>
        </p:txBody>
      </p:sp>
      <p:pic>
        <p:nvPicPr>
          <p:cNvPr id="1026" name="Picture 2" descr="https://qph.ec.quoracdn.net/main-qimg-bab083444dd352d563fd0d06d7dfd226-c"/>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491880" y="1059582"/>
            <a:ext cx="5443388" cy="362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612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9CD20C-7A25-47B4-B231-9BF5DC8FE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750"/>
            <a:ext cx="9144000" cy="4572000"/>
          </a:xfrm>
          <a:prstGeom prst="rect">
            <a:avLst/>
          </a:prstGeom>
        </p:spPr>
      </p:pic>
    </p:spTree>
    <p:extLst>
      <p:ext uri="{BB962C8B-B14F-4D97-AF65-F5344CB8AC3E}">
        <p14:creationId xmlns:p14="http://schemas.microsoft.com/office/powerpoint/2010/main" val="3580542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987574"/>
            <a:ext cx="8946741" cy="3693000"/>
          </a:xfrm>
        </p:spPr>
        <p:txBody>
          <a:bodyPr>
            <a:normAutofit fontScale="92500"/>
          </a:bodyPr>
          <a:lstStyle/>
          <a:p>
            <a:r>
              <a:rPr lang="en-CA" dirty="0">
                <a:solidFill>
                  <a:schemeClr val="tx2"/>
                </a:solidFill>
              </a:rPr>
              <a:t>Remote server systems store, manage, and process data for small local servers, PCs, mobile devices, web apps.</a:t>
            </a:r>
          </a:p>
          <a:p>
            <a:r>
              <a:rPr lang="en-CA" dirty="0">
                <a:solidFill>
                  <a:schemeClr val="tx2"/>
                </a:solidFill>
              </a:rPr>
              <a:t>Hosted infrastructure, development stacks, applications.</a:t>
            </a:r>
          </a:p>
          <a:p>
            <a:r>
              <a:rPr lang="en-CA" dirty="0">
                <a:solidFill>
                  <a:schemeClr val="tx2"/>
                </a:solidFill>
              </a:rPr>
              <a:t>On demand resources rapidly provisioned and released.</a:t>
            </a:r>
          </a:p>
          <a:p>
            <a:pPr lvl="1"/>
            <a:r>
              <a:rPr lang="en-CA" dirty="0">
                <a:solidFill>
                  <a:schemeClr val="tx2"/>
                </a:solidFill>
              </a:rPr>
              <a:t>Low admin, easy </a:t>
            </a:r>
            <a:r>
              <a:rPr lang="en-CA" dirty="0" err="1">
                <a:solidFill>
                  <a:schemeClr val="tx2"/>
                </a:solidFill>
              </a:rPr>
              <a:t>mgmt</a:t>
            </a:r>
            <a:r>
              <a:rPr lang="en-CA" dirty="0">
                <a:solidFill>
                  <a:schemeClr val="tx2"/>
                </a:solidFill>
              </a:rPr>
              <a:t>, low start up cost, highly scalable / elastic.</a:t>
            </a:r>
          </a:p>
          <a:p>
            <a:r>
              <a:rPr lang="en-CA" dirty="0">
                <a:solidFill>
                  <a:schemeClr val="tx2"/>
                </a:solidFill>
              </a:rPr>
              <a:t>Distributed Computing: a 'cloud' of small remote servers, PCs, mobile devices supporting a single system.</a:t>
            </a:r>
          </a:p>
          <a:p>
            <a:pPr lvl="1"/>
            <a:r>
              <a:rPr lang="en-CA" dirty="0">
                <a:solidFill>
                  <a:schemeClr val="tx2"/>
                </a:solidFill>
                <a:hlinkClick r:id="rId3"/>
              </a:rPr>
              <a:t>Climate Prediction</a:t>
            </a:r>
            <a:r>
              <a:rPr lang="en-CA" dirty="0">
                <a:solidFill>
                  <a:schemeClr val="tx2"/>
                </a:solidFill>
              </a:rPr>
              <a:t>, </a:t>
            </a:r>
            <a:r>
              <a:rPr lang="en-CA" dirty="0" err="1">
                <a:hlinkClick r:id="rId4"/>
              </a:rPr>
              <a:t>SETI@home</a:t>
            </a:r>
            <a:r>
              <a:rPr lang="en-CA" dirty="0"/>
              <a:t>, </a:t>
            </a:r>
            <a:r>
              <a:rPr lang="en-CA" dirty="0">
                <a:hlinkClick r:id="rId5"/>
              </a:rPr>
              <a:t>Distributed Compute Labs</a:t>
            </a:r>
            <a:r>
              <a:rPr lang="en-CA" dirty="0"/>
              <a:t> </a:t>
            </a:r>
            <a:endParaRPr lang="en-CA" dirty="0">
              <a:solidFill>
                <a:schemeClr val="tx2"/>
              </a:solidFill>
            </a:endParaRPr>
          </a:p>
        </p:txBody>
      </p:sp>
      <p:sp>
        <p:nvSpPr>
          <p:cNvPr id="6" name="Title 1"/>
          <p:cNvSpPr>
            <a:spLocks noGrp="1"/>
          </p:cNvSpPr>
          <p:nvPr>
            <p:ph type="title"/>
          </p:nvPr>
        </p:nvSpPr>
        <p:spPr>
          <a:xfrm>
            <a:off x="89755" y="267494"/>
            <a:ext cx="8964488" cy="742950"/>
          </a:xfrm>
        </p:spPr>
        <p:txBody>
          <a:bodyPr>
            <a:noAutofit/>
          </a:bodyPr>
          <a:lstStyle/>
          <a:p>
            <a:pPr algn="ctr"/>
            <a:r>
              <a:rPr lang="en-US" sz="3600" dirty="0"/>
              <a:t>Cloud Computing </a:t>
            </a:r>
            <a:r>
              <a:rPr lang="en-US" sz="3600"/>
              <a:t>– thanks, Internet.</a:t>
            </a:r>
            <a:endParaRPr lang="en-US" sz="3600" dirty="0"/>
          </a:p>
        </p:txBody>
      </p:sp>
    </p:spTree>
    <p:extLst>
      <p:ext uri="{BB962C8B-B14F-4D97-AF65-F5344CB8AC3E}">
        <p14:creationId xmlns:p14="http://schemas.microsoft.com/office/powerpoint/2010/main" val="1267910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B18DF8-9725-4210-A855-0A73EE4444B7}"/>
              </a:ext>
            </a:extLst>
          </p:cNvPr>
          <p:cNvPicPr>
            <a:picLocks noChangeAspect="1"/>
          </p:cNvPicPr>
          <p:nvPr/>
        </p:nvPicPr>
        <p:blipFill>
          <a:blip r:embed="rId3"/>
          <a:stretch>
            <a:fillRect/>
          </a:stretch>
        </p:blipFill>
        <p:spPr>
          <a:xfrm>
            <a:off x="0" y="0"/>
            <a:ext cx="5627096" cy="5117050"/>
          </a:xfrm>
          <a:prstGeom prst="rect">
            <a:avLst/>
          </a:prstGeom>
        </p:spPr>
      </p:pic>
      <p:sp>
        <p:nvSpPr>
          <p:cNvPr id="4" name="Title 1">
            <a:extLst>
              <a:ext uri="{FF2B5EF4-FFF2-40B4-BE49-F238E27FC236}">
                <a16:creationId xmlns:a16="http://schemas.microsoft.com/office/drawing/2014/main" id="{B86D9132-EC07-4169-970F-C9C258E12703}"/>
              </a:ext>
            </a:extLst>
          </p:cNvPr>
          <p:cNvSpPr txBox="1">
            <a:spLocks/>
          </p:cNvSpPr>
          <p:nvPr/>
        </p:nvSpPr>
        <p:spPr>
          <a:xfrm>
            <a:off x="5508104" y="195486"/>
            <a:ext cx="3516904" cy="4515966"/>
          </a:xfrm>
          <a:prstGeom prst="rect">
            <a:avLst/>
          </a:prstGeom>
        </p:spPr>
        <p:txBody>
          <a:bodyPr/>
          <a:lst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a:lstStyle>
          <a:p>
            <a:pPr>
              <a:spcBef>
                <a:spcPts val="600"/>
              </a:spcBef>
            </a:pPr>
            <a:r>
              <a:rPr lang="en-CA" dirty="0"/>
              <a:t>Clouds</a:t>
            </a:r>
            <a:br>
              <a:rPr lang="en-CA" dirty="0"/>
            </a:br>
            <a:r>
              <a:rPr lang="en-CA" dirty="0"/>
              <a:t>… as a Service</a:t>
            </a:r>
          </a:p>
          <a:p>
            <a:pPr>
              <a:spcBef>
                <a:spcPts val="1200"/>
              </a:spcBef>
            </a:pPr>
            <a:r>
              <a:rPr lang="en-CA" sz="3200" dirty="0"/>
              <a:t>Software: 	SaaS</a:t>
            </a:r>
          </a:p>
          <a:p>
            <a:endParaRPr lang="en-CA" sz="3200" dirty="0"/>
          </a:p>
          <a:p>
            <a:r>
              <a:rPr lang="en-CA" sz="3200" dirty="0"/>
              <a:t>Platform:	PaaS</a:t>
            </a:r>
          </a:p>
          <a:p>
            <a:endParaRPr lang="en-CA" sz="3200" dirty="0"/>
          </a:p>
          <a:p>
            <a:r>
              <a:rPr lang="en-CA" sz="3200" dirty="0"/>
              <a:t>Infrastructure: IaaS</a:t>
            </a:r>
            <a:endParaRPr lang="en-US" sz="3200" dirty="0"/>
          </a:p>
        </p:txBody>
      </p:sp>
    </p:spTree>
    <p:extLst>
      <p:ext uri="{BB962C8B-B14F-4D97-AF65-F5344CB8AC3E}">
        <p14:creationId xmlns:p14="http://schemas.microsoft.com/office/powerpoint/2010/main" val="1351166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07" y="339502"/>
            <a:ext cx="8229600" cy="742950"/>
          </a:xfrm>
        </p:spPr>
        <p:txBody>
          <a:bodyPr/>
          <a:lstStyle/>
          <a:p>
            <a:r>
              <a:rPr lang="en-CA" dirty="0"/>
              <a:t>Cloud Computing Services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064" y="923081"/>
            <a:ext cx="4999153" cy="403283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8811" y="1082452"/>
            <a:ext cx="3934863" cy="3577530"/>
          </a:xfrm>
          <a:prstGeom prst="rect">
            <a:avLst/>
          </a:prstGeom>
        </p:spPr>
      </p:pic>
    </p:spTree>
    <p:extLst>
      <p:ext uri="{BB962C8B-B14F-4D97-AF65-F5344CB8AC3E}">
        <p14:creationId xmlns:p14="http://schemas.microsoft.com/office/powerpoint/2010/main" val="1607867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4A0917-6BE3-41CA-829C-8AE8FB9DA28F}"/>
              </a:ext>
            </a:extLst>
          </p:cNvPr>
          <p:cNvPicPr>
            <a:picLocks noChangeAspect="1"/>
          </p:cNvPicPr>
          <p:nvPr/>
        </p:nvPicPr>
        <p:blipFill>
          <a:blip r:embed="rId3"/>
          <a:stretch>
            <a:fillRect/>
          </a:stretch>
        </p:blipFill>
        <p:spPr>
          <a:xfrm>
            <a:off x="1102340" y="0"/>
            <a:ext cx="6939320" cy="5143500"/>
          </a:xfrm>
          <a:prstGeom prst="rect">
            <a:avLst/>
          </a:prstGeom>
        </p:spPr>
      </p:pic>
      <p:sp>
        <p:nvSpPr>
          <p:cNvPr id="3" name="TextBox 2">
            <a:extLst>
              <a:ext uri="{FF2B5EF4-FFF2-40B4-BE49-F238E27FC236}">
                <a16:creationId xmlns:a16="http://schemas.microsoft.com/office/drawing/2014/main" id="{D4E19236-36D5-40DA-8472-9EEF03474822}"/>
              </a:ext>
            </a:extLst>
          </p:cNvPr>
          <p:cNvSpPr txBox="1"/>
          <p:nvPr/>
        </p:nvSpPr>
        <p:spPr>
          <a:xfrm>
            <a:off x="107504" y="195486"/>
            <a:ext cx="800219" cy="4320480"/>
          </a:xfrm>
          <a:prstGeom prst="rect">
            <a:avLst/>
          </a:prstGeom>
          <a:noFill/>
        </p:spPr>
        <p:txBody>
          <a:bodyPr vert="vert270" wrap="square" rtlCol="0">
            <a:spAutoFit/>
          </a:bodyPr>
          <a:lstStyle/>
          <a:p>
            <a:r>
              <a:rPr lang="en-CA" sz="4000" dirty="0"/>
              <a:t>Technology Stack</a:t>
            </a:r>
          </a:p>
        </p:txBody>
      </p:sp>
      <p:sp>
        <p:nvSpPr>
          <p:cNvPr id="4" name="TextBox 3">
            <a:extLst>
              <a:ext uri="{FF2B5EF4-FFF2-40B4-BE49-F238E27FC236}">
                <a16:creationId xmlns:a16="http://schemas.microsoft.com/office/drawing/2014/main" id="{3CB44D81-16A9-4F21-8B46-4A3F235693AC}"/>
              </a:ext>
            </a:extLst>
          </p:cNvPr>
          <p:cNvSpPr txBox="1"/>
          <p:nvPr/>
        </p:nvSpPr>
        <p:spPr>
          <a:xfrm>
            <a:off x="8164269" y="195486"/>
            <a:ext cx="800219" cy="4320480"/>
          </a:xfrm>
          <a:prstGeom prst="rect">
            <a:avLst/>
          </a:prstGeom>
          <a:noFill/>
        </p:spPr>
        <p:txBody>
          <a:bodyPr vert="vert" wrap="square" rtlCol="0">
            <a:spAutoFit/>
          </a:bodyPr>
          <a:lstStyle/>
          <a:p>
            <a:r>
              <a:rPr lang="en-CA" sz="4000" dirty="0"/>
              <a:t>  Cloud Computing</a:t>
            </a:r>
          </a:p>
        </p:txBody>
      </p:sp>
      <p:sp>
        <p:nvSpPr>
          <p:cNvPr id="5" name="TextBox 4">
            <a:extLst>
              <a:ext uri="{FF2B5EF4-FFF2-40B4-BE49-F238E27FC236}">
                <a16:creationId xmlns:a16="http://schemas.microsoft.com/office/drawing/2014/main" id="{FD006DB1-A5D5-4161-91E0-2271F2A0B532}"/>
              </a:ext>
            </a:extLst>
          </p:cNvPr>
          <p:cNvSpPr txBox="1"/>
          <p:nvPr/>
        </p:nvSpPr>
        <p:spPr>
          <a:xfrm>
            <a:off x="1224949" y="195486"/>
            <a:ext cx="6731427" cy="1200329"/>
          </a:xfrm>
          <a:prstGeom prst="rect">
            <a:avLst/>
          </a:prstGeom>
          <a:noFill/>
        </p:spPr>
        <p:txBody>
          <a:bodyPr wrap="square" rtlCol="0">
            <a:spAutoFit/>
          </a:bodyPr>
          <a:lstStyle/>
          <a:p>
            <a:pPr defTabSz="628650">
              <a:tabLst>
                <a:tab pos="696913" algn="ctr"/>
                <a:tab pos="2420938" algn="ctr"/>
                <a:tab pos="4122738" algn="ctr"/>
                <a:tab pos="5830888" algn="ctr"/>
              </a:tabLst>
            </a:pPr>
            <a:r>
              <a:rPr lang="en-CA" i="1" dirty="0"/>
              <a:t>	</a:t>
            </a:r>
            <a:r>
              <a:rPr lang="en-CA" i="1" u="sng" dirty="0"/>
              <a:t>your own car</a:t>
            </a:r>
            <a:r>
              <a:rPr lang="en-CA" i="1" dirty="0"/>
              <a:t>	</a:t>
            </a:r>
            <a:r>
              <a:rPr lang="en-CA" i="1" u="sng" dirty="0"/>
              <a:t>lease / rent</a:t>
            </a:r>
            <a:r>
              <a:rPr lang="en-CA" i="1" dirty="0"/>
              <a:t>	</a:t>
            </a:r>
            <a:r>
              <a:rPr lang="en-CA" i="1" u="sng" dirty="0"/>
              <a:t>taxi, uber</a:t>
            </a:r>
            <a:r>
              <a:rPr lang="en-CA" i="1" dirty="0"/>
              <a:t>	</a:t>
            </a:r>
            <a:r>
              <a:rPr lang="en-CA" i="1" u="sng" dirty="0"/>
              <a:t>public transit</a:t>
            </a:r>
            <a:br>
              <a:rPr lang="en-CA" i="1" u="sng" dirty="0"/>
            </a:br>
            <a:br>
              <a:rPr lang="en-CA" i="1" u="sng" dirty="0"/>
            </a:br>
            <a:br>
              <a:rPr lang="en-CA" i="1" u="sng" dirty="0"/>
            </a:br>
            <a:r>
              <a:rPr lang="en-CA" i="1" dirty="0"/>
              <a:t>	Full Stack</a:t>
            </a:r>
          </a:p>
        </p:txBody>
      </p:sp>
    </p:spTree>
    <p:extLst>
      <p:ext uri="{BB962C8B-B14F-4D97-AF65-F5344CB8AC3E}">
        <p14:creationId xmlns:p14="http://schemas.microsoft.com/office/powerpoint/2010/main" val="4052457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1059582"/>
            <a:ext cx="8946741" cy="3693000"/>
          </a:xfrm>
        </p:spPr>
        <p:txBody>
          <a:bodyPr>
            <a:normAutofit/>
          </a:bodyPr>
          <a:lstStyle/>
          <a:p>
            <a:r>
              <a:rPr lang="en-US" dirty="0"/>
              <a:t>Infrastructure as a Service </a:t>
            </a:r>
            <a:r>
              <a:rPr lang="en-CA" dirty="0"/>
              <a:t>provides </a:t>
            </a:r>
            <a:r>
              <a:rPr lang="en-CA" dirty="0">
                <a:solidFill>
                  <a:schemeClr val="tx2"/>
                </a:solidFill>
              </a:rPr>
              <a:t>services such as networking, servers, storage space, and/or raw computing power</a:t>
            </a:r>
            <a:r>
              <a:rPr lang="en-CA" dirty="0"/>
              <a:t> to your client network. </a:t>
            </a:r>
          </a:p>
          <a:p>
            <a:r>
              <a:rPr lang="en-US" dirty="0"/>
              <a:t>H</a:t>
            </a:r>
            <a:r>
              <a:rPr lang="en-CA" dirty="0" err="1"/>
              <a:t>igh</a:t>
            </a:r>
            <a:r>
              <a:rPr lang="en-CA" dirty="0"/>
              <a:t> range of scalability and elasticity</a:t>
            </a:r>
          </a:p>
          <a:p>
            <a:r>
              <a:rPr lang="en-US" dirty="0">
                <a:solidFill>
                  <a:schemeClr val="tx2"/>
                </a:solidFill>
              </a:rPr>
              <a:t>Amazon Web Services (</a:t>
            </a:r>
            <a:r>
              <a:rPr lang="en-US" dirty="0">
                <a:solidFill>
                  <a:schemeClr val="tx2"/>
                </a:solidFill>
                <a:hlinkClick r:id="rId3"/>
              </a:rPr>
              <a:t>AWS</a:t>
            </a:r>
            <a:r>
              <a:rPr lang="en-US" dirty="0">
                <a:solidFill>
                  <a:schemeClr val="tx2"/>
                </a:solidFill>
              </a:rPr>
              <a:t>)</a:t>
            </a:r>
            <a:r>
              <a:rPr lang="en-CA" dirty="0"/>
              <a:t>. </a:t>
            </a:r>
            <a:br>
              <a:rPr lang="en-CA" dirty="0"/>
            </a:br>
            <a:r>
              <a:rPr lang="en-CA" dirty="0"/>
              <a:t>Google Compute Engine (</a:t>
            </a:r>
            <a:r>
              <a:rPr lang="en-CA" dirty="0">
                <a:hlinkClick r:id="rId4"/>
              </a:rPr>
              <a:t>GCP</a:t>
            </a:r>
            <a:r>
              <a:rPr lang="en-CA" dirty="0"/>
              <a:t>)</a:t>
            </a:r>
          </a:p>
          <a:p>
            <a:r>
              <a:rPr lang="en-US" dirty="0"/>
              <a:t>y</a:t>
            </a:r>
            <a:r>
              <a:rPr lang="en-CA" dirty="0"/>
              <a:t>our ISP is your IaaS for your Internet connection. </a:t>
            </a:r>
          </a:p>
        </p:txBody>
      </p:sp>
      <p:sp>
        <p:nvSpPr>
          <p:cNvPr id="6" name="Title 1"/>
          <p:cNvSpPr>
            <a:spLocks noGrp="1"/>
          </p:cNvSpPr>
          <p:nvPr>
            <p:ph type="title"/>
          </p:nvPr>
        </p:nvSpPr>
        <p:spPr>
          <a:xfrm>
            <a:off x="89755" y="267494"/>
            <a:ext cx="8964488" cy="742950"/>
          </a:xfrm>
        </p:spPr>
        <p:txBody>
          <a:bodyPr>
            <a:noAutofit/>
          </a:bodyPr>
          <a:lstStyle/>
          <a:p>
            <a:r>
              <a:rPr lang="en-US" sz="3600" dirty="0"/>
              <a:t>Cloud Computing – IaaS  </a:t>
            </a:r>
            <a:r>
              <a:rPr lang="en-US" sz="2800" dirty="0"/>
              <a:t>Infrastructure as a Service</a:t>
            </a:r>
            <a:endParaRPr lang="en-US" sz="3600" dirty="0"/>
          </a:p>
        </p:txBody>
      </p:sp>
    </p:spTree>
    <p:extLst>
      <p:ext uri="{BB962C8B-B14F-4D97-AF65-F5344CB8AC3E}">
        <p14:creationId xmlns:p14="http://schemas.microsoft.com/office/powerpoint/2010/main" val="2714031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1059582"/>
            <a:ext cx="8946741" cy="3693000"/>
          </a:xfrm>
        </p:spPr>
        <p:txBody>
          <a:bodyPr>
            <a:normAutofit fontScale="92500" lnSpcReduction="10000"/>
          </a:bodyPr>
          <a:lstStyle/>
          <a:p>
            <a:r>
              <a:rPr lang="en-US" dirty="0"/>
              <a:t>PaaS does intelligent things with data you upload.</a:t>
            </a:r>
          </a:p>
          <a:p>
            <a:pPr lvl="1"/>
            <a:r>
              <a:rPr lang="en-US" dirty="0"/>
              <a:t>File/DB share, version, replicate, cache, synch. </a:t>
            </a:r>
          </a:p>
          <a:p>
            <a:pPr lvl="1"/>
            <a:r>
              <a:rPr lang="en-US" dirty="0"/>
              <a:t>APIs for many web services, blockchain BaaS</a:t>
            </a:r>
          </a:p>
          <a:p>
            <a:r>
              <a:rPr lang="en-US" dirty="0"/>
              <a:t>PaaS provides </a:t>
            </a:r>
            <a:r>
              <a:rPr lang="en-CA" dirty="0"/>
              <a:t>hosted software development </a:t>
            </a:r>
            <a:r>
              <a:rPr lang="en-CA" dirty="0">
                <a:solidFill>
                  <a:schemeClr val="tx2"/>
                </a:solidFill>
              </a:rPr>
              <a:t>stacks </a:t>
            </a:r>
            <a:br>
              <a:rPr lang="en-CA" dirty="0">
                <a:solidFill>
                  <a:schemeClr val="tx2"/>
                </a:solidFill>
              </a:rPr>
            </a:br>
            <a:r>
              <a:rPr lang="en-CA" dirty="0">
                <a:solidFill>
                  <a:schemeClr val="tx2"/>
                </a:solidFill>
              </a:rPr>
              <a:t>to create web applications</a:t>
            </a:r>
            <a:r>
              <a:rPr lang="en-CA" dirty="0"/>
              <a:t>.</a:t>
            </a:r>
          </a:p>
          <a:p>
            <a:pPr lvl="1"/>
            <a:r>
              <a:rPr lang="en-CA" dirty="0">
                <a:solidFill>
                  <a:schemeClr val="tx2"/>
                </a:solidFill>
              </a:rPr>
              <a:t>Frameworks to build, debug, deploy, scale up/down. </a:t>
            </a:r>
          </a:p>
          <a:p>
            <a:pPr lvl="1"/>
            <a:r>
              <a:rPr lang="en-CA" dirty="0">
                <a:solidFill>
                  <a:schemeClr val="tx2"/>
                </a:solidFill>
              </a:rPr>
              <a:t>Windows Azure</a:t>
            </a:r>
            <a:r>
              <a:rPr lang="en-US" dirty="0">
                <a:solidFill>
                  <a:schemeClr val="tx2"/>
                </a:solidFill>
              </a:rPr>
              <a:t> </a:t>
            </a:r>
            <a:r>
              <a:rPr lang="en-US" dirty="0"/>
              <a:t>runs your ASP.NET applications</a:t>
            </a:r>
          </a:p>
          <a:p>
            <a:pPr lvl="1"/>
            <a:r>
              <a:rPr lang="en-US" dirty="0"/>
              <a:t>Red Hat </a:t>
            </a:r>
            <a:r>
              <a:rPr lang="en-US" dirty="0" err="1"/>
              <a:t>OpenShift</a:t>
            </a:r>
            <a:r>
              <a:rPr lang="en-US" dirty="0"/>
              <a:t> on Red Hat OpenStack Platform</a:t>
            </a:r>
          </a:p>
          <a:p>
            <a:pPr lvl="1"/>
            <a:r>
              <a:rPr lang="en-US" dirty="0"/>
              <a:t>Google App Engine, Box.com</a:t>
            </a:r>
            <a:endParaRPr lang="en-CA" dirty="0"/>
          </a:p>
        </p:txBody>
      </p:sp>
      <p:sp>
        <p:nvSpPr>
          <p:cNvPr id="6" name="Title 1"/>
          <p:cNvSpPr>
            <a:spLocks noGrp="1"/>
          </p:cNvSpPr>
          <p:nvPr>
            <p:ph type="title"/>
          </p:nvPr>
        </p:nvSpPr>
        <p:spPr>
          <a:xfrm>
            <a:off x="89755" y="267494"/>
            <a:ext cx="8964488" cy="742950"/>
          </a:xfrm>
        </p:spPr>
        <p:txBody>
          <a:bodyPr>
            <a:noAutofit/>
          </a:bodyPr>
          <a:lstStyle/>
          <a:p>
            <a:r>
              <a:rPr lang="en-US" sz="3600" dirty="0"/>
              <a:t>Cloud Computing – PaaS  </a:t>
            </a:r>
            <a:r>
              <a:rPr lang="en-US" sz="3200" dirty="0"/>
              <a:t>Platform as a Service </a:t>
            </a:r>
            <a:endParaRPr lang="en-US" sz="3600" dirty="0"/>
          </a:p>
        </p:txBody>
      </p:sp>
    </p:spTree>
    <p:extLst>
      <p:ext uri="{BB962C8B-B14F-4D97-AF65-F5344CB8AC3E}">
        <p14:creationId xmlns:p14="http://schemas.microsoft.com/office/powerpoint/2010/main" val="254233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1061860"/>
            <a:ext cx="8946741" cy="3958162"/>
          </a:xfrm>
        </p:spPr>
        <p:txBody>
          <a:bodyPr>
            <a:normAutofit/>
          </a:bodyPr>
          <a:lstStyle/>
          <a:p>
            <a:r>
              <a:rPr lang="en-US" dirty="0"/>
              <a:t>Software as a Service</a:t>
            </a:r>
            <a:r>
              <a:rPr lang="en-CA" dirty="0"/>
              <a:t> provides the user with </a:t>
            </a:r>
            <a:r>
              <a:rPr lang="en-CA" dirty="0">
                <a:solidFill>
                  <a:schemeClr val="tx2"/>
                </a:solidFill>
              </a:rPr>
              <a:t>fully functioning web based </a:t>
            </a:r>
            <a:r>
              <a:rPr lang="en-CA" b="1" dirty="0">
                <a:solidFill>
                  <a:schemeClr val="tx2"/>
                </a:solidFill>
              </a:rPr>
              <a:t>applications</a:t>
            </a:r>
            <a:r>
              <a:rPr lang="en-CA" dirty="0"/>
              <a:t>. </a:t>
            </a:r>
          </a:p>
          <a:p>
            <a:r>
              <a:rPr lang="en-US" dirty="0" err="1"/>
              <a:t>SalesForce</a:t>
            </a:r>
            <a:r>
              <a:rPr lang="en-US" dirty="0"/>
              <a:t> CRM – the original SaaS.</a:t>
            </a:r>
            <a:endParaRPr lang="en-CA" dirty="0"/>
          </a:p>
          <a:p>
            <a:r>
              <a:rPr lang="en-CA" dirty="0">
                <a:solidFill>
                  <a:schemeClr val="tx2"/>
                </a:solidFill>
              </a:rPr>
              <a:t>Google Apps, Microsoft Office 365, </a:t>
            </a:r>
            <a:r>
              <a:rPr lang="en-CA" dirty="0" err="1">
                <a:solidFill>
                  <a:schemeClr val="tx2"/>
                </a:solidFill>
              </a:rPr>
              <a:t>BigBlueButton</a:t>
            </a:r>
            <a:endParaRPr lang="en-CA" dirty="0">
              <a:solidFill>
                <a:schemeClr val="tx2"/>
              </a:solidFill>
            </a:endParaRPr>
          </a:p>
          <a:p>
            <a:r>
              <a:rPr lang="en-CA" dirty="0">
                <a:solidFill>
                  <a:schemeClr val="tx2"/>
                </a:solidFill>
              </a:rPr>
              <a:t>Streaming services for consumers</a:t>
            </a:r>
            <a:endParaRPr lang="en-CA" dirty="0"/>
          </a:p>
          <a:p>
            <a:r>
              <a:rPr lang="en-CA" dirty="0"/>
              <a:t>eLearning: </a:t>
            </a:r>
            <a:r>
              <a:rPr lang="en-CA" dirty="0">
                <a:hlinkClick r:id="rId3"/>
              </a:rPr>
              <a:t>Cloud Computing Types</a:t>
            </a:r>
            <a:endParaRPr lang="en-CA" dirty="0"/>
          </a:p>
          <a:p>
            <a:pPr lvl="1">
              <a:lnSpc>
                <a:spcPct val="110000"/>
              </a:lnSpc>
              <a:spcBef>
                <a:spcPts val="600"/>
              </a:spcBef>
            </a:pPr>
            <a:r>
              <a:rPr lang="en-CA" dirty="0">
                <a:hlinkClick r:id="rId4"/>
              </a:rPr>
              <a:t>eLearning Tutorials</a:t>
            </a:r>
            <a:r>
              <a:rPr lang="en-CA" dirty="0"/>
              <a:t> </a:t>
            </a:r>
            <a:r>
              <a:rPr lang="en-CA" dirty="0">
                <a:hlinkClick r:id="rId5"/>
              </a:rPr>
              <a:t>Login</a:t>
            </a:r>
            <a:r>
              <a:rPr lang="en-CA" dirty="0"/>
              <a:t> </a:t>
            </a:r>
            <a:r>
              <a:rPr lang="en-CA" sz="2000" dirty="0"/>
              <a:t>needs your Seneca credentials </a:t>
            </a:r>
            <a:r>
              <a:rPr lang="en-CA" sz="2000" i="1" dirty="0"/>
              <a:t>and</a:t>
            </a:r>
            <a:r>
              <a:rPr lang="en-CA" sz="2000" dirty="0"/>
              <a:t> a LinkedIn account since LinkedIn bought Lynda </a:t>
            </a:r>
          </a:p>
          <a:p>
            <a:pPr lvl="1">
              <a:lnSpc>
                <a:spcPct val="110000"/>
              </a:lnSpc>
              <a:spcBef>
                <a:spcPts val="600"/>
              </a:spcBef>
            </a:pPr>
            <a:endParaRPr lang="en-CA" dirty="0"/>
          </a:p>
          <a:p>
            <a:pPr lvl="1"/>
            <a:endParaRPr lang="en-CA" sz="1600" dirty="0"/>
          </a:p>
        </p:txBody>
      </p:sp>
      <p:sp>
        <p:nvSpPr>
          <p:cNvPr id="6" name="Title 1"/>
          <p:cNvSpPr>
            <a:spLocks noGrp="1"/>
          </p:cNvSpPr>
          <p:nvPr>
            <p:ph type="title"/>
          </p:nvPr>
        </p:nvSpPr>
        <p:spPr>
          <a:xfrm>
            <a:off x="89755" y="267494"/>
            <a:ext cx="8964488" cy="742950"/>
          </a:xfrm>
        </p:spPr>
        <p:txBody>
          <a:bodyPr>
            <a:noAutofit/>
          </a:bodyPr>
          <a:lstStyle/>
          <a:p>
            <a:r>
              <a:rPr lang="en-US" sz="3600" dirty="0"/>
              <a:t>Cloud Computing – SaaS  </a:t>
            </a:r>
            <a:r>
              <a:rPr lang="en-US" sz="3200" dirty="0"/>
              <a:t>Software as a Service</a:t>
            </a:r>
            <a:endParaRPr lang="en-US" sz="3600" dirty="0"/>
          </a:p>
        </p:txBody>
      </p:sp>
    </p:spTree>
    <p:extLst>
      <p:ext uri="{BB962C8B-B14F-4D97-AF65-F5344CB8AC3E}">
        <p14:creationId xmlns:p14="http://schemas.microsoft.com/office/powerpoint/2010/main" val="3134010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987574"/>
            <a:ext cx="8946741" cy="3693000"/>
          </a:xfrm>
        </p:spPr>
        <p:txBody>
          <a:bodyPr>
            <a:normAutofit/>
          </a:bodyPr>
          <a:lstStyle/>
          <a:p>
            <a:r>
              <a:rPr lang="en-CA" dirty="0"/>
              <a:t>A peer-to-peer (P2P) network is </a:t>
            </a:r>
            <a:r>
              <a:rPr lang="en-CA" dirty="0">
                <a:solidFill>
                  <a:schemeClr val="tx2"/>
                </a:solidFill>
              </a:rPr>
              <a:t>two or more systems sharing resources without using a central server (no central authority)</a:t>
            </a:r>
            <a:r>
              <a:rPr lang="en-CA" dirty="0"/>
              <a:t>. </a:t>
            </a:r>
            <a:r>
              <a:rPr lang="en-CA" dirty="0" err="1"/>
              <a:t>BitTorrent</a:t>
            </a:r>
            <a:r>
              <a:rPr lang="en-CA" dirty="0"/>
              <a:t> protocol for file sharing</a:t>
            </a:r>
          </a:p>
          <a:p>
            <a:r>
              <a:rPr lang="en-CA" dirty="0"/>
              <a:t>Advantages: </a:t>
            </a:r>
            <a:r>
              <a:rPr lang="en-CA" dirty="0">
                <a:solidFill>
                  <a:schemeClr val="tx2"/>
                </a:solidFill>
              </a:rPr>
              <a:t>low cost, easy to install, and no need for skilled staff, expensive servers, high bandwidth</a:t>
            </a:r>
            <a:endParaRPr lang="en-CA" dirty="0"/>
          </a:p>
          <a:p>
            <a:r>
              <a:rPr lang="en-CA" dirty="0"/>
              <a:t>Disadvantages: </a:t>
            </a:r>
            <a:r>
              <a:rPr lang="en-CA" dirty="0">
                <a:solidFill>
                  <a:schemeClr val="tx2"/>
                </a:solidFill>
              </a:rPr>
              <a:t>difficulty of administration, issues of security + trust, performance, scalability, reliability</a:t>
            </a:r>
          </a:p>
          <a:p>
            <a:pPr lvl="1"/>
            <a:r>
              <a:rPr lang="en-CA" dirty="0">
                <a:solidFill>
                  <a:schemeClr val="tx2"/>
                </a:solidFill>
              </a:rPr>
              <a:t>Blockchain addresses security + trust</a:t>
            </a:r>
            <a:endParaRPr lang="en-CA" dirty="0"/>
          </a:p>
        </p:txBody>
      </p:sp>
      <p:sp>
        <p:nvSpPr>
          <p:cNvPr id="6" name="Title 1"/>
          <p:cNvSpPr>
            <a:spLocks noGrp="1"/>
          </p:cNvSpPr>
          <p:nvPr>
            <p:ph type="title"/>
          </p:nvPr>
        </p:nvSpPr>
        <p:spPr>
          <a:xfrm>
            <a:off x="89755" y="267494"/>
            <a:ext cx="8964488" cy="742950"/>
          </a:xfrm>
        </p:spPr>
        <p:txBody>
          <a:bodyPr>
            <a:noAutofit/>
          </a:bodyPr>
          <a:lstStyle/>
          <a:p>
            <a:r>
              <a:rPr lang="en-CA" sz="3600" dirty="0"/>
              <a:t>Peer to Peer and Blockchain need networks</a:t>
            </a:r>
            <a:endParaRPr lang="en-US" sz="3600" dirty="0"/>
          </a:p>
        </p:txBody>
      </p:sp>
    </p:spTree>
    <p:extLst>
      <p:ext uri="{BB962C8B-B14F-4D97-AF65-F5344CB8AC3E}">
        <p14:creationId xmlns:p14="http://schemas.microsoft.com/office/powerpoint/2010/main" val="2669296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a:t>
            </a:r>
          </a:p>
        </p:txBody>
      </p:sp>
      <p:sp>
        <p:nvSpPr>
          <p:cNvPr id="5" name="Content Placeholder 4"/>
          <p:cNvSpPr>
            <a:spLocks noGrp="1"/>
          </p:cNvSpPr>
          <p:nvPr>
            <p:ph idx="1"/>
          </p:nvPr>
        </p:nvSpPr>
        <p:spPr>
          <a:xfrm>
            <a:off x="971600" y="1200150"/>
            <a:ext cx="7715200" cy="3657600"/>
          </a:xfrm>
        </p:spPr>
        <p:txBody>
          <a:bodyPr>
            <a:normAutofit/>
          </a:bodyPr>
          <a:lstStyle/>
          <a:p>
            <a:pPr marL="0" indent="0">
              <a:buNone/>
            </a:pPr>
            <a:r>
              <a:rPr lang="en-CA" dirty="0"/>
              <a:t>Lecture:</a:t>
            </a:r>
          </a:p>
          <a:p>
            <a:r>
              <a:rPr lang="en-US" dirty="0">
                <a:solidFill>
                  <a:schemeClr val="tx2"/>
                </a:solidFill>
              </a:rPr>
              <a:t>Computer Networks</a:t>
            </a:r>
            <a:endParaRPr lang="en-US" dirty="0"/>
          </a:p>
          <a:p>
            <a:pPr>
              <a:buClr>
                <a:srgbClr val="FDA023"/>
              </a:buClr>
            </a:pPr>
            <a:r>
              <a:rPr lang="en-US" dirty="0">
                <a:solidFill>
                  <a:srgbClr val="465E9C"/>
                </a:solidFill>
              </a:rPr>
              <a:t>Cloud Computing</a:t>
            </a:r>
            <a:endParaRPr lang="en-US" dirty="0">
              <a:solidFill>
                <a:prstClr val="black"/>
              </a:solidFill>
            </a:endParaRPr>
          </a:p>
          <a:p>
            <a:pPr lvl="1">
              <a:buClr>
                <a:srgbClr val="FDA023"/>
              </a:buClr>
            </a:pPr>
            <a:r>
              <a:rPr lang="en-US" dirty="0">
                <a:solidFill>
                  <a:prstClr val="black"/>
                </a:solidFill>
              </a:rPr>
              <a:t>networking and distributed computing</a:t>
            </a:r>
          </a:p>
          <a:p>
            <a:pPr lvl="1">
              <a:buClr>
                <a:srgbClr val="FDA023"/>
              </a:buClr>
            </a:pPr>
            <a:r>
              <a:rPr lang="en-US" dirty="0">
                <a:solidFill>
                  <a:prstClr val="black"/>
                </a:solidFill>
              </a:rPr>
              <a:t>types of Cloud Computing: </a:t>
            </a:r>
            <a:r>
              <a:rPr lang="en-US" dirty="0">
                <a:solidFill>
                  <a:srgbClr val="465E9C"/>
                </a:solidFill>
              </a:rPr>
              <a:t>IaaS, PaaS, and SaaS</a:t>
            </a:r>
            <a:r>
              <a:rPr lang="en-US" dirty="0">
                <a:solidFill>
                  <a:prstClr val="black"/>
                </a:solidFill>
              </a:rPr>
              <a:t>.</a:t>
            </a:r>
          </a:p>
          <a:p>
            <a:r>
              <a:rPr lang="en-US" dirty="0">
                <a:solidFill>
                  <a:schemeClr val="tx2"/>
                </a:solidFill>
              </a:rPr>
              <a:t>Clients, Servers, </a:t>
            </a:r>
            <a:r>
              <a:rPr lang="en-US" dirty="0"/>
              <a:t>and </a:t>
            </a:r>
            <a:r>
              <a:rPr lang="en-US" dirty="0">
                <a:solidFill>
                  <a:schemeClr val="tx2"/>
                </a:solidFill>
              </a:rPr>
              <a:t>Tiers</a:t>
            </a:r>
            <a:endParaRPr lang="en-US" dirty="0"/>
          </a:p>
          <a:p>
            <a:pPr>
              <a:buClr>
                <a:srgbClr val="FDA023"/>
              </a:buClr>
            </a:pPr>
            <a:r>
              <a:rPr lang="en-US" dirty="0">
                <a:solidFill>
                  <a:srgbClr val="465E9C"/>
                </a:solidFill>
              </a:rPr>
              <a:t>File Sharing</a:t>
            </a:r>
            <a:r>
              <a:rPr lang="en-US" dirty="0">
                <a:solidFill>
                  <a:prstClr val="black"/>
                </a:solidFill>
              </a:rPr>
              <a:t>: current issues.</a:t>
            </a:r>
            <a:endParaRPr lang="en-US" sz="4000" dirty="0">
              <a:solidFill>
                <a:prstClr val="black"/>
              </a:solidFill>
            </a:endParaRPr>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871" y="1232281"/>
            <a:ext cx="359863" cy="360040"/>
          </a:xfrm>
          <a:prstGeom prst="rect">
            <a:avLst/>
          </a:prstGeom>
        </p:spPr>
      </p:pic>
    </p:spTree>
    <p:extLst>
      <p:ext uri="{BB962C8B-B14F-4D97-AF65-F5344CB8AC3E}">
        <p14:creationId xmlns:p14="http://schemas.microsoft.com/office/powerpoint/2010/main" val="1198030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Is sharing music/video files illegal?</a:t>
            </a:r>
            <a:endParaRPr lang="en-US" dirty="0"/>
          </a:p>
        </p:txBody>
      </p:sp>
      <p:sp>
        <p:nvSpPr>
          <p:cNvPr id="3" name="Content Placeholder 2"/>
          <p:cNvSpPr txBox="1">
            <a:spLocks/>
          </p:cNvSpPr>
          <p:nvPr/>
        </p:nvSpPr>
        <p:spPr>
          <a:xfrm>
            <a:off x="683568" y="1175842"/>
            <a:ext cx="8280920" cy="384418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9pPr>
          </a:lstStyle>
          <a:p>
            <a:pPr marL="0" indent="0">
              <a:buNone/>
            </a:pPr>
            <a:r>
              <a:rPr lang="en-CA" dirty="0"/>
              <a:t>© Copyright in Canada as of 2012:</a:t>
            </a:r>
          </a:p>
          <a:p>
            <a:r>
              <a:rPr lang="en-CA" dirty="0"/>
              <a:t>Bill C-11, the </a:t>
            </a:r>
            <a:r>
              <a:rPr lang="en-CA" dirty="0">
                <a:hlinkClick r:id="rId3"/>
              </a:rPr>
              <a:t>Copyright Modernization Act</a:t>
            </a:r>
            <a:r>
              <a:rPr lang="en-CA" dirty="0"/>
              <a:t>, </a:t>
            </a:r>
            <a:br>
              <a:rPr lang="en-CA" dirty="0"/>
            </a:br>
            <a:r>
              <a:rPr lang="en-CA" dirty="0"/>
              <a:t>allows for private and personal use of </a:t>
            </a:r>
            <a:br>
              <a:rPr lang="en-CA" dirty="0"/>
            </a:br>
            <a:r>
              <a:rPr lang="en-CA" dirty="0"/>
              <a:t>time shifting, format shifting, and backup copies </a:t>
            </a:r>
            <a:br>
              <a:rPr lang="en-CA" dirty="0"/>
            </a:br>
            <a:r>
              <a:rPr lang="en-CA" b="1" dirty="0"/>
              <a:t>as long as no digital locks are involved</a:t>
            </a:r>
            <a:r>
              <a:rPr lang="en-CA" dirty="0"/>
              <a:t>.</a:t>
            </a:r>
          </a:p>
          <a:p>
            <a:r>
              <a:rPr lang="en-CA" dirty="0"/>
              <a:t>online infringement of © — “notice-and-notice”</a:t>
            </a:r>
          </a:p>
          <a:p>
            <a:pPr lvl="1"/>
            <a:r>
              <a:rPr lang="en-CA" dirty="0"/>
              <a:t>“notice-and-takedown” in USA and EU</a:t>
            </a:r>
          </a:p>
        </p:txBody>
      </p:sp>
    </p:spTree>
    <p:extLst>
      <p:ext uri="{BB962C8B-B14F-4D97-AF65-F5344CB8AC3E}">
        <p14:creationId xmlns:p14="http://schemas.microsoft.com/office/powerpoint/2010/main" val="2566045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r>
              <a:rPr lang="en-US" dirty="0"/>
              <a:t>File Sharing and Streaming</a:t>
            </a:r>
          </a:p>
        </p:txBody>
      </p:sp>
      <p:sp>
        <p:nvSpPr>
          <p:cNvPr id="2" name="TextBox 1">
            <a:extLst>
              <a:ext uri="{FF2B5EF4-FFF2-40B4-BE49-F238E27FC236}">
                <a16:creationId xmlns:a16="http://schemas.microsoft.com/office/drawing/2014/main" id="{919552DE-5C1B-4CD9-8094-12C06A02DDE2}"/>
              </a:ext>
            </a:extLst>
          </p:cNvPr>
          <p:cNvSpPr txBox="1"/>
          <p:nvPr/>
        </p:nvSpPr>
        <p:spPr>
          <a:xfrm>
            <a:off x="539552" y="1347614"/>
            <a:ext cx="7992888" cy="3416320"/>
          </a:xfrm>
          <a:prstGeom prst="rect">
            <a:avLst/>
          </a:prstGeom>
          <a:noFill/>
        </p:spPr>
        <p:txBody>
          <a:bodyPr wrap="square" rtlCol="0">
            <a:spAutoFit/>
          </a:bodyPr>
          <a:lstStyle/>
          <a:p>
            <a:r>
              <a:rPr lang="en-US" sz="2400" b="1" dirty="0"/>
              <a:t>Technology is something that disrupts the ecology of space and time, even human relationships.</a:t>
            </a:r>
          </a:p>
          <a:p>
            <a:endParaRPr lang="en-US" sz="2400" b="1" dirty="0"/>
          </a:p>
          <a:p>
            <a:r>
              <a:rPr lang="en-US" sz="2400" b="1" dirty="0"/>
              <a:t>When you move bits instead of atoms, things </a:t>
            </a:r>
            <a:r>
              <a:rPr lang="en-US" sz="2400" b="1" i="1" dirty="0"/>
              <a:t>change</a:t>
            </a:r>
            <a:r>
              <a:rPr lang="en-US" sz="2400" b="1" dirty="0"/>
              <a:t>.</a:t>
            </a:r>
          </a:p>
          <a:p>
            <a:endParaRPr lang="en-US" sz="2400" b="1" dirty="0"/>
          </a:p>
          <a:p>
            <a:r>
              <a:rPr lang="en-US" sz="2400" b="1" dirty="0"/>
              <a:t>File Sharing &amp; Distribution and Streaming Services are examples of that.</a:t>
            </a:r>
          </a:p>
          <a:p>
            <a:endParaRPr lang="en-US" sz="2400" b="1" dirty="0"/>
          </a:p>
          <a:p>
            <a:endParaRPr lang="en-CA" sz="2400" b="1" dirty="0"/>
          </a:p>
        </p:txBody>
      </p:sp>
    </p:spTree>
    <p:extLst>
      <p:ext uri="{BB962C8B-B14F-4D97-AF65-F5344CB8AC3E}">
        <p14:creationId xmlns:p14="http://schemas.microsoft.com/office/powerpoint/2010/main" val="37747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background info </a:t>
            </a:r>
            <a:br>
              <a:rPr lang="en-US" sz="6000" dirty="0"/>
            </a:br>
            <a:r>
              <a:rPr lang="en-US" sz="6000" dirty="0"/>
              <a:t>not on the quiz</a:t>
            </a:r>
          </a:p>
        </p:txBody>
      </p:sp>
      <p:sp>
        <p:nvSpPr>
          <p:cNvPr id="7" name="Title 1"/>
          <p:cNvSpPr>
            <a:spLocks noGrp="1"/>
          </p:cNvSpPr>
          <p:nvPr>
            <p:ph type="title"/>
          </p:nvPr>
        </p:nvSpPr>
        <p:spPr>
          <a:xfrm>
            <a:off x="89755" y="339502"/>
            <a:ext cx="8964488" cy="742950"/>
          </a:xfrm>
        </p:spPr>
        <p:txBody>
          <a:bodyPr>
            <a:noAutofit/>
          </a:bodyPr>
          <a:lstStyle/>
          <a:p>
            <a:pPr algn="ctr"/>
            <a:r>
              <a:rPr lang="en-US" dirty="0"/>
              <a:t>Notes</a:t>
            </a:r>
          </a:p>
        </p:txBody>
      </p:sp>
    </p:spTree>
    <p:extLst>
      <p:ext uri="{BB962C8B-B14F-4D97-AF65-F5344CB8AC3E}">
        <p14:creationId xmlns:p14="http://schemas.microsoft.com/office/powerpoint/2010/main" val="3469219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36BB11-19EF-4979-811F-8B0085C62D11}"/>
              </a:ext>
            </a:extLst>
          </p:cNvPr>
          <p:cNvPicPr>
            <a:picLocks noGrp="1" noChangeAspect="1"/>
          </p:cNvPicPr>
          <p:nvPr>
            <p:ph idx="1"/>
          </p:nvPr>
        </p:nvPicPr>
        <p:blipFill>
          <a:blip r:embed="rId3"/>
          <a:stretch>
            <a:fillRect/>
          </a:stretch>
        </p:blipFill>
        <p:spPr>
          <a:xfrm>
            <a:off x="8097" y="987574"/>
            <a:ext cx="6580127" cy="4155870"/>
          </a:xfrm>
          <a:prstGeom prst="rect">
            <a:avLst/>
          </a:prstGeom>
        </p:spPr>
      </p:pic>
      <p:sp>
        <p:nvSpPr>
          <p:cNvPr id="2" name="Title 1">
            <a:extLst>
              <a:ext uri="{FF2B5EF4-FFF2-40B4-BE49-F238E27FC236}">
                <a16:creationId xmlns:a16="http://schemas.microsoft.com/office/drawing/2014/main" id="{0C73DE9C-2765-4DBF-A87B-0DF343772022}"/>
              </a:ext>
            </a:extLst>
          </p:cNvPr>
          <p:cNvSpPr>
            <a:spLocks noGrp="1"/>
          </p:cNvSpPr>
          <p:nvPr>
            <p:ph type="title"/>
          </p:nvPr>
        </p:nvSpPr>
        <p:spPr/>
        <p:txBody>
          <a:bodyPr>
            <a:normAutofit/>
          </a:bodyPr>
          <a:lstStyle/>
          <a:p>
            <a:r>
              <a:rPr lang="en-CA" dirty="0"/>
              <a:t>Net Neutrality </a:t>
            </a:r>
            <a:r>
              <a:rPr lang="en-CA" sz="2800" dirty="0"/>
              <a:t>(Tim Wu, 2003)</a:t>
            </a:r>
            <a:endParaRPr lang="en-CA" dirty="0"/>
          </a:p>
        </p:txBody>
      </p:sp>
      <p:sp>
        <p:nvSpPr>
          <p:cNvPr id="6" name="TextBox 5">
            <a:extLst>
              <a:ext uri="{FF2B5EF4-FFF2-40B4-BE49-F238E27FC236}">
                <a16:creationId xmlns:a16="http://schemas.microsoft.com/office/drawing/2014/main" id="{777E6678-B098-4770-9027-0B7FE32A986B}"/>
              </a:ext>
            </a:extLst>
          </p:cNvPr>
          <p:cNvSpPr txBox="1"/>
          <p:nvPr/>
        </p:nvSpPr>
        <p:spPr>
          <a:xfrm>
            <a:off x="6660232" y="1419622"/>
            <a:ext cx="2376264"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a:ea typeface="+mn-ea"/>
                <a:cs typeface="+mn-cs"/>
              </a:rPr>
              <a:t>Principle of an open, neutral 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Arial"/>
                <a:ea typeface="+mn-ea"/>
                <a:cs typeface="+mn-cs"/>
              </a:rPr>
              <a:t>Internet providers do not use their privileged position to favour some applications and services over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a:ea typeface="+mn-ea"/>
                <a:cs typeface="+mn-cs"/>
              </a:rPr>
              <a:t>A</a:t>
            </a:r>
            <a:r>
              <a:rPr kumimoji="0" lang="en-CA" sz="1800" b="0" i="1" u="none" strike="noStrike" kern="1200" cap="none" spc="0" normalizeH="0" baseline="0" noProof="0" dirty="0" err="1">
                <a:ln>
                  <a:noFill/>
                </a:ln>
                <a:solidFill>
                  <a:prstClr val="black"/>
                </a:solidFill>
                <a:effectLst/>
                <a:uLnTx/>
                <a:uFillTx/>
                <a:latin typeface="Arial"/>
                <a:ea typeface="+mn-ea"/>
                <a:cs typeface="+mn-cs"/>
              </a:rPr>
              <a:t>ll</a:t>
            </a:r>
            <a:r>
              <a:rPr kumimoji="0" lang="en-CA" sz="1800" b="0" i="1" u="none" strike="noStrike" kern="1200" cap="none" spc="0" normalizeH="0" baseline="0" noProof="0" dirty="0">
                <a:ln>
                  <a:noFill/>
                </a:ln>
                <a:solidFill>
                  <a:prstClr val="black"/>
                </a:solidFill>
                <a:effectLst/>
                <a:uLnTx/>
                <a:uFillTx/>
                <a:latin typeface="Arial"/>
                <a:ea typeface="+mn-ea"/>
                <a:cs typeface="+mn-cs"/>
              </a:rPr>
              <a:t> packets are equal.</a:t>
            </a:r>
          </a:p>
        </p:txBody>
      </p:sp>
    </p:spTree>
    <p:extLst>
      <p:ext uri="{BB962C8B-B14F-4D97-AF65-F5344CB8AC3E}">
        <p14:creationId xmlns:p14="http://schemas.microsoft.com/office/powerpoint/2010/main" val="3116275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ECC6B-860D-41F1-9D65-ECB9AD0D59D1}"/>
              </a:ext>
            </a:extLst>
          </p:cNvPr>
          <p:cNvSpPr>
            <a:spLocks noGrp="1"/>
          </p:cNvSpPr>
          <p:nvPr>
            <p:ph type="title"/>
          </p:nvPr>
        </p:nvSpPr>
        <p:spPr>
          <a:xfrm>
            <a:off x="628650" y="273844"/>
            <a:ext cx="7886700" cy="994172"/>
          </a:xfrm>
        </p:spPr>
        <p:txBody>
          <a:bodyPr/>
          <a:lstStyle/>
          <a:p>
            <a:endParaRPr lang="en-CA" dirty="0"/>
          </a:p>
        </p:txBody>
      </p:sp>
      <p:pic>
        <p:nvPicPr>
          <p:cNvPr id="4" name="Picture 3" descr="A screenshot of a cell phone&#10;&#10;Description automatically generated">
            <a:extLst>
              <a:ext uri="{FF2B5EF4-FFF2-40B4-BE49-F238E27FC236}">
                <a16:creationId xmlns:a16="http://schemas.microsoft.com/office/drawing/2014/main" id="{65419962-C541-43A6-B396-6B4B66D60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086850" cy="5120245"/>
          </a:xfrm>
          <a:prstGeom prst="rect">
            <a:avLst/>
          </a:prstGeom>
        </p:spPr>
      </p:pic>
    </p:spTree>
    <p:extLst>
      <p:ext uri="{BB962C8B-B14F-4D97-AF65-F5344CB8AC3E}">
        <p14:creationId xmlns:p14="http://schemas.microsoft.com/office/powerpoint/2010/main" val="1168779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5" y="1347614"/>
            <a:ext cx="8946741" cy="3693000"/>
          </a:xfrm>
        </p:spPr>
        <p:txBody>
          <a:bodyPr>
            <a:normAutofit fontScale="92500" lnSpcReduction="10000"/>
          </a:bodyPr>
          <a:lstStyle/>
          <a:p>
            <a:r>
              <a:rPr lang="en-US" dirty="0"/>
              <a:t>File Sharing is the practice of or ability to </a:t>
            </a:r>
            <a:r>
              <a:rPr lang="en-US" dirty="0">
                <a:solidFill>
                  <a:schemeClr val="tx2"/>
                </a:solidFill>
              </a:rPr>
              <a:t>transmit files from one computer to another over a network or the Internet</a:t>
            </a:r>
            <a:r>
              <a:rPr lang="en-US" dirty="0"/>
              <a:t>.</a:t>
            </a:r>
            <a:endParaRPr lang="en-CA" dirty="0"/>
          </a:p>
          <a:p>
            <a:r>
              <a:rPr lang="en-CA" dirty="0"/>
              <a:t>File sharing is the </a:t>
            </a:r>
            <a:r>
              <a:rPr lang="en-CA" dirty="0">
                <a:solidFill>
                  <a:schemeClr val="tx2"/>
                </a:solidFill>
              </a:rPr>
              <a:t>public or private sharing of computer data on a network</a:t>
            </a:r>
            <a:r>
              <a:rPr lang="en-CA" dirty="0"/>
              <a:t>, so that multiple people can access the data to their level of access privilege.</a:t>
            </a:r>
          </a:p>
          <a:p>
            <a:r>
              <a:rPr lang="en-CA" dirty="0"/>
              <a:t>File sharing </a:t>
            </a:r>
            <a:r>
              <a:rPr lang="en-CA" dirty="0">
                <a:solidFill>
                  <a:schemeClr val="tx2"/>
                </a:solidFill>
              </a:rPr>
              <a:t>makes collaboration easier</a:t>
            </a:r>
            <a:r>
              <a:rPr lang="en-CA" dirty="0"/>
              <a:t>, but is also used for the </a:t>
            </a:r>
            <a:r>
              <a:rPr lang="en-CA" dirty="0">
                <a:solidFill>
                  <a:schemeClr val="tx2"/>
                </a:solidFill>
              </a:rPr>
              <a:t>illegal distribution</a:t>
            </a:r>
            <a:r>
              <a:rPr lang="en-CA" dirty="0"/>
              <a:t> of music, movies, software, and pornography.</a:t>
            </a:r>
          </a:p>
        </p:txBody>
      </p:sp>
      <p:sp>
        <p:nvSpPr>
          <p:cNvPr id="7" name="Title 1"/>
          <p:cNvSpPr>
            <a:spLocks noGrp="1"/>
          </p:cNvSpPr>
          <p:nvPr>
            <p:ph type="title"/>
          </p:nvPr>
        </p:nvSpPr>
        <p:spPr>
          <a:xfrm>
            <a:off x="89755" y="339502"/>
            <a:ext cx="8964488" cy="742950"/>
          </a:xfrm>
        </p:spPr>
        <p:txBody>
          <a:bodyPr>
            <a:noAutofit/>
          </a:bodyPr>
          <a:lstStyle/>
          <a:p>
            <a:r>
              <a:rPr lang="en-US" dirty="0"/>
              <a:t>File Sharing</a:t>
            </a:r>
          </a:p>
        </p:txBody>
      </p:sp>
    </p:spTree>
    <p:extLst>
      <p:ext uri="{BB962C8B-B14F-4D97-AF65-F5344CB8AC3E}">
        <p14:creationId xmlns:p14="http://schemas.microsoft.com/office/powerpoint/2010/main" val="4230051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3"/>
          <a:stretch>
            <a:fillRect/>
          </a:stretch>
        </p:blipFill>
        <p:spPr>
          <a:xfrm>
            <a:off x="323528" y="1085941"/>
            <a:ext cx="3571305" cy="3692525"/>
          </a:xfrm>
          <a:prstGeom prst="rect">
            <a:avLst/>
          </a:prstGeom>
        </p:spPr>
      </p:pic>
      <p:sp>
        <p:nvSpPr>
          <p:cNvPr id="7" name="Title 1"/>
          <p:cNvSpPr>
            <a:spLocks noGrp="1"/>
          </p:cNvSpPr>
          <p:nvPr>
            <p:ph type="title"/>
          </p:nvPr>
        </p:nvSpPr>
        <p:spPr>
          <a:xfrm>
            <a:off x="89755" y="339502"/>
            <a:ext cx="8964488" cy="742950"/>
          </a:xfrm>
        </p:spPr>
        <p:txBody>
          <a:bodyPr>
            <a:noAutofit/>
          </a:bodyPr>
          <a:lstStyle/>
          <a:p>
            <a:r>
              <a:rPr lang="en-US" dirty="0"/>
              <a:t>File Sharing: Napster vs </a:t>
            </a:r>
            <a:r>
              <a:rPr lang="en-US" dirty="0" err="1"/>
              <a:t>BitTorrent</a:t>
            </a:r>
            <a:endParaRPr lang="en-US" dirty="0"/>
          </a:p>
        </p:txBody>
      </p:sp>
      <p:pic>
        <p:nvPicPr>
          <p:cNvPr id="4" name="Picture 3"/>
          <p:cNvPicPr>
            <a:picLocks noChangeAspect="1"/>
          </p:cNvPicPr>
          <p:nvPr/>
        </p:nvPicPr>
        <p:blipFill>
          <a:blip r:embed="rId4"/>
          <a:stretch>
            <a:fillRect/>
          </a:stretch>
        </p:blipFill>
        <p:spPr>
          <a:xfrm>
            <a:off x="4346189" y="1082453"/>
            <a:ext cx="4186251" cy="3867732"/>
          </a:xfrm>
          <a:prstGeom prst="rect">
            <a:avLst/>
          </a:prstGeom>
        </p:spPr>
      </p:pic>
    </p:spTree>
    <p:extLst>
      <p:ext uri="{BB962C8B-B14F-4D97-AF65-F5344CB8AC3E}">
        <p14:creationId xmlns:p14="http://schemas.microsoft.com/office/powerpoint/2010/main" val="4106786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Activity</a:t>
            </a:r>
          </a:p>
        </p:txBody>
      </p:sp>
      <p:sp>
        <p:nvSpPr>
          <p:cNvPr id="5" name="Content Placeholder 4"/>
          <p:cNvSpPr>
            <a:spLocks noGrp="1"/>
          </p:cNvSpPr>
          <p:nvPr>
            <p:ph idx="1"/>
          </p:nvPr>
        </p:nvSpPr>
        <p:spPr>
          <a:xfrm>
            <a:off x="971600" y="1131590"/>
            <a:ext cx="7992888" cy="3657600"/>
          </a:xfrm>
        </p:spPr>
        <p:txBody>
          <a:bodyPr>
            <a:normAutofit/>
          </a:bodyPr>
          <a:lstStyle/>
          <a:p>
            <a:pPr marL="457200" lvl="0" indent="-457200">
              <a:buFont typeface="+mj-lt"/>
              <a:buAutoNum type="arabicPeriod"/>
            </a:pPr>
            <a:r>
              <a:rPr lang="en-US" dirty="0"/>
              <a:t>Use </a:t>
            </a:r>
            <a:r>
              <a:rPr lang="en-US" dirty="0">
                <a:solidFill>
                  <a:schemeClr val="tx2"/>
                </a:solidFill>
              </a:rPr>
              <a:t>Office 365's</a:t>
            </a:r>
            <a:r>
              <a:rPr lang="en-US" dirty="0"/>
              <a:t> cloud based collaboration tools.</a:t>
            </a:r>
            <a:endParaRPr lang="en-US" sz="2200" dirty="0"/>
          </a:p>
          <a:p>
            <a:pPr marL="457200" indent="-457200">
              <a:buFont typeface="+mj-lt"/>
              <a:buAutoNum type="arabicPeriod"/>
            </a:pPr>
            <a:r>
              <a:rPr lang="en-US" dirty="0"/>
              <a:t>Under what conditions could OneDrive be Infrastructure as a Service (IaaS), Platform as a Service (PaaS), and Software as a Service (SaaS)?</a:t>
            </a:r>
          </a:p>
          <a:p>
            <a:pPr marL="457200" indent="-457200">
              <a:buFont typeface="+mj-lt"/>
              <a:buAutoNum type="arabicPeriod"/>
            </a:pPr>
            <a:r>
              <a:rPr lang="en-US" dirty="0"/>
              <a:t>Is entertainment (music &amp; video) a product or a service? ~OR~ </a:t>
            </a:r>
            <a:r>
              <a:rPr lang="en-CA" dirty="0"/>
              <a:t>Who does social media belong to? </a:t>
            </a:r>
            <a:r>
              <a:rPr lang="en-US" dirty="0"/>
              <a:t>Has the delivery medium changed our relationship to the content? Is </a:t>
            </a:r>
            <a:r>
              <a:rPr lang="en-CA" dirty="0">
                <a:hlinkClick r:id="rId3"/>
              </a:rPr>
              <a:t>the medium really the message?</a:t>
            </a:r>
            <a:endParaRPr lang="en-CA" dirty="0"/>
          </a:p>
        </p:txBody>
      </p:sp>
      <p:pic>
        <p:nvPicPr>
          <p:cNvPr id="26" name="Picture 2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1737" y="1275606"/>
            <a:ext cx="359863" cy="360040"/>
          </a:xfrm>
          <a:prstGeom prst="rect">
            <a:avLst/>
          </a:prstGeom>
        </p:spPr>
      </p:pic>
    </p:spTree>
    <p:extLst>
      <p:ext uri="{BB962C8B-B14F-4D97-AF65-F5344CB8AC3E}">
        <p14:creationId xmlns:p14="http://schemas.microsoft.com/office/powerpoint/2010/main" val="4027366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3546141" cy="792088"/>
          </a:xfrm>
        </p:spPr>
        <p:txBody>
          <a:bodyPr>
            <a:noAutofit/>
          </a:bodyPr>
          <a:lstStyle/>
          <a:p>
            <a:r>
              <a:rPr lang="en-US" sz="2800" dirty="0"/>
              <a:t>Computer Networks?</a:t>
            </a:r>
          </a:p>
        </p:txBody>
      </p:sp>
      <p:pic>
        <p:nvPicPr>
          <p:cNvPr id="2" name="Picture 1">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067944" y="0"/>
            <a:ext cx="5143500" cy="5143500"/>
          </a:xfrm>
          <a:prstGeom prst="rect">
            <a:avLst/>
          </a:prstGeom>
        </p:spPr>
      </p:pic>
      <p:sp>
        <p:nvSpPr>
          <p:cNvPr id="4" name="TextBox 3"/>
          <p:cNvSpPr txBox="1"/>
          <p:nvPr/>
        </p:nvSpPr>
        <p:spPr>
          <a:xfrm>
            <a:off x="179512" y="1563638"/>
            <a:ext cx="3672408" cy="3108543"/>
          </a:xfrm>
          <a:prstGeom prst="rect">
            <a:avLst/>
          </a:prstGeom>
          <a:noFill/>
        </p:spPr>
        <p:txBody>
          <a:bodyPr wrap="square" rtlCol="0">
            <a:spAutoFit/>
          </a:bodyPr>
          <a:lstStyle/>
          <a:p>
            <a:r>
              <a:rPr lang="en-US" sz="2800" dirty="0">
                <a:solidFill>
                  <a:schemeClr val="tx2"/>
                </a:solidFill>
              </a:rPr>
              <a:t>Network</a:t>
            </a:r>
            <a:r>
              <a:rPr lang="en-US" sz="2800" dirty="0"/>
              <a:t>: a set of computers connected together for the purpose of sharing resources.</a:t>
            </a:r>
          </a:p>
          <a:p>
            <a:r>
              <a:rPr lang="en-US" sz="2800" dirty="0">
                <a:solidFill>
                  <a:schemeClr val="tx2"/>
                </a:solidFill>
              </a:rPr>
              <a:t>Internet</a:t>
            </a:r>
            <a:r>
              <a:rPr lang="en-US" sz="2800" dirty="0"/>
              <a:t>: a network of peer networks.</a:t>
            </a:r>
            <a:endParaRPr lang="en-CA" sz="2800" dirty="0"/>
          </a:p>
        </p:txBody>
      </p:sp>
    </p:spTree>
    <p:extLst>
      <p:ext uri="{BB962C8B-B14F-4D97-AF65-F5344CB8AC3E}">
        <p14:creationId xmlns:p14="http://schemas.microsoft.com/office/powerpoint/2010/main" val="123531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131590"/>
            <a:ext cx="8712968" cy="3693000"/>
          </a:xfrm>
        </p:spPr>
        <p:txBody>
          <a:bodyPr>
            <a:normAutofit/>
          </a:bodyPr>
          <a:lstStyle/>
          <a:p>
            <a:r>
              <a:rPr lang="en-US" b="1" dirty="0"/>
              <a:t>WAN</a:t>
            </a:r>
            <a:r>
              <a:rPr lang="en-US" dirty="0"/>
              <a:t> = Wide Area Network, e.g. public </a:t>
            </a:r>
            <a:r>
              <a:rPr lang="en-US" b="1" dirty="0"/>
              <a:t>Internet</a:t>
            </a:r>
          </a:p>
          <a:p>
            <a:r>
              <a:rPr lang="en-US" b="1" dirty="0"/>
              <a:t>Intranet</a:t>
            </a:r>
            <a:r>
              <a:rPr lang="en-US" dirty="0"/>
              <a:t> = inside a private network. PCs, BYOD, servers for file + print + storage + data sharing.</a:t>
            </a:r>
          </a:p>
          <a:p>
            <a:pPr lvl="1"/>
            <a:r>
              <a:rPr lang="en-US" b="1" dirty="0"/>
              <a:t>LAN </a:t>
            </a:r>
            <a:r>
              <a:rPr lang="en-US" dirty="0"/>
              <a:t>= high speed </a:t>
            </a:r>
            <a:r>
              <a:rPr lang="en-CA" dirty="0"/>
              <a:t>Local Area Network for an Intranet</a:t>
            </a:r>
          </a:p>
          <a:p>
            <a:pPr lvl="1"/>
            <a:r>
              <a:rPr lang="en-US" b="1" dirty="0"/>
              <a:t>VPN </a:t>
            </a:r>
            <a:r>
              <a:rPr lang="en-US" dirty="0"/>
              <a:t>= </a:t>
            </a:r>
            <a:r>
              <a:rPr lang="en-CA" dirty="0"/>
              <a:t>Virtual Private Network – remote connection to a </a:t>
            </a:r>
            <a:br>
              <a:rPr lang="en-CA" dirty="0"/>
            </a:br>
            <a:r>
              <a:rPr lang="en-CA" dirty="0"/>
              <a:t>private intranet across a public network via IP tunnelling.</a:t>
            </a:r>
          </a:p>
          <a:p>
            <a:r>
              <a:rPr lang="en-CA" b="1" dirty="0"/>
              <a:t>MAN</a:t>
            </a:r>
            <a:r>
              <a:rPr lang="en-CA" dirty="0"/>
              <a:t> = Metropolitan Area Network, e.g. subway station </a:t>
            </a:r>
            <a:r>
              <a:rPr lang="en-CA" dirty="0" err="1"/>
              <a:t>WiFi</a:t>
            </a:r>
            <a:r>
              <a:rPr lang="en-CA" dirty="0"/>
              <a:t> is on a MAN from BAI Communications</a:t>
            </a:r>
            <a:endParaRPr lang="en-US" dirty="0"/>
          </a:p>
          <a:p>
            <a:pPr marL="274320" lvl="1" indent="0">
              <a:buNone/>
            </a:pPr>
            <a:endParaRPr lang="en-US" dirty="0"/>
          </a:p>
        </p:txBody>
      </p:sp>
      <p:sp>
        <p:nvSpPr>
          <p:cNvPr id="7" name="Title 1"/>
          <p:cNvSpPr>
            <a:spLocks noGrp="1"/>
          </p:cNvSpPr>
          <p:nvPr>
            <p:ph type="title"/>
          </p:nvPr>
        </p:nvSpPr>
        <p:spPr>
          <a:xfrm>
            <a:off x="35496" y="339502"/>
            <a:ext cx="9217024" cy="742950"/>
          </a:xfrm>
        </p:spPr>
        <p:txBody>
          <a:bodyPr>
            <a:noAutofit/>
          </a:bodyPr>
          <a:lstStyle/>
          <a:p>
            <a:pPr algn="ctr"/>
            <a:r>
              <a:rPr lang="en-US" dirty="0"/>
              <a:t>Types of Computer Networks</a:t>
            </a:r>
          </a:p>
        </p:txBody>
      </p:sp>
    </p:spTree>
    <p:extLst>
      <p:ext uri="{BB962C8B-B14F-4D97-AF65-F5344CB8AC3E}">
        <p14:creationId xmlns:p14="http://schemas.microsoft.com/office/powerpoint/2010/main" val="1479978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of the Internet</a:t>
            </a:r>
            <a:endParaRPr lang="en-CA" dirty="0"/>
          </a:p>
        </p:txBody>
      </p:sp>
      <p:sp>
        <p:nvSpPr>
          <p:cNvPr id="3" name="Content Placeholder 2"/>
          <p:cNvSpPr>
            <a:spLocks noGrp="1"/>
          </p:cNvSpPr>
          <p:nvPr>
            <p:ph idx="1"/>
          </p:nvPr>
        </p:nvSpPr>
        <p:spPr>
          <a:xfrm>
            <a:off x="457200" y="1200150"/>
            <a:ext cx="8435280" cy="3657600"/>
          </a:xfrm>
        </p:spPr>
        <p:txBody>
          <a:bodyPr>
            <a:normAutofit/>
          </a:bodyPr>
          <a:lstStyle/>
          <a:p>
            <a:r>
              <a:rPr lang="en-US" b="1" dirty="0"/>
              <a:t>Standards</a:t>
            </a:r>
            <a:r>
              <a:rPr lang="en-US" dirty="0"/>
              <a:t>: </a:t>
            </a:r>
            <a:r>
              <a:rPr lang="en-US" dirty="0">
                <a:hlinkClick r:id="rId3"/>
              </a:rPr>
              <a:t>TCP/IP</a:t>
            </a:r>
            <a:r>
              <a:rPr lang="en-US" dirty="0"/>
              <a:t>, </a:t>
            </a:r>
            <a:r>
              <a:rPr lang="en-US" dirty="0">
                <a:hlinkClick r:id="rId4"/>
              </a:rPr>
              <a:t>HTTP</a:t>
            </a:r>
            <a:r>
              <a:rPr lang="en-US" dirty="0"/>
              <a:t>, </a:t>
            </a:r>
            <a:r>
              <a:rPr lang="en-US" dirty="0">
                <a:hlinkClick r:id="rId5"/>
              </a:rPr>
              <a:t>HTML</a:t>
            </a:r>
            <a:r>
              <a:rPr lang="en-US" dirty="0"/>
              <a:t>, </a:t>
            </a:r>
            <a:r>
              <a:rPr lang="en-CA" dirty="0">
                <a:hlinkClick r:id="rId6"/>
              </a:rPr>
              <a:t>WWW</a:t>
            </a:r>
            <a:r>
              <a:rPr lang="en-CA" dirty="0"/>
              <a:t> </a:t>
            </a:r>
            <a:r>
              <a:rPr lang="en-CA" dirty="0">
                <a:hlinkClick r:id="rId7"/>
              </a:rPr>
              <a:t>browser</a:t>
            </a:r>
            <a:endParaRPr lang="en-CA" dirty="0"/>
          </a:p>
          <a:p>
            <a:pPr lvl="1"/>
            <a:r>
              <a:rPr lang="en-CA" dirty="0">
                <a:hlinkClick r:id="rId8"/>
              </a:rPr>
              <a:t>Sir</a:t>
            </a:r>
            <a:r>
              <a:rPr lang="en-CA" dirty="0"/>
              <a:t> </a:t>
            </a:r>
            <a:r>
              <a:rPr lang="en-CA" dirty="0">
                <a:hlinkClick r:id="rId9"/>
              </a:rPr>
              <a:t>Tim</a:t>
            </a:r>
            <a:r>
              <a:rPr lang="en-CA" dirty="0"/>
              <a:t> </a:t>
            </a:r>
            <a:r>
              <a:rPr lang="en-CA" dirty="0">
                <a:hlinkClick r:id="rId10"/>
              </a:rPr>
              <a:t>Berners</a:t>
            </a:r>
            <a:r>
              <a:rPr lang="en-CA" dirty="0"/>
              <a:t>-</a:t>
            </a:r>
            <a:r>
              <a:rPr lang="en-CA" dirty="0">
                <a:hlinkClick r:id="rId11"/>
              </a:rPr>
              <a:t>Lee</a:t>
            </a:r>
            <a:r>
              <a:rPr lang="en-CA" dirty="0"/>
              <a:t> 1990. </a:t>
            </a:r>
            <a:r>
              <a:rPr lang="en-CA" dirty="0">
                <a:hlinkClick r:id="rId12"/>
              </a:rPr>
              <a:t>Marc</a:t>
            </a:r>
            <a:r>
              <a:rPr lang="en-CA" dirty="0"/>
              <a:t> </a:t>
            </a:r>
            <a:r>
              <a:rPr lang="en-CA" dirty="0">
                <a:hlinkClick r:id="rId13"/>
              </a:rPr>
              <a:t>Andreessen</a:t>
            </a:r>
            <a:r>
              <a:rPr lang="en-CA" dirty="0"/>
              <a:t> 1993. </a:t>
            </a:r>
            <a:r>
              <a:rPr lang="en-CA" dirty="0">
                <a:hlinkClick r:id="rId14"/>
              </a:rPr>
              <a:t>W3C</a:t>
            </a:r>
            <a:r>
              <a:rPr lang="en-CA" dirty="0"/>
              <a:t> 1994.</a:t>
            </a:r>
          </a:p>
          <a:p>
            <a:r>
              <a:rPr lang="en-US" b="1" dirty="0"/>
              <a:t>Open Source</a:t>
            </a:r>
            <a:r>
              <a:rPr lang="en-US" dirty="0"/>
              <a:t>: GNU/Linux 1991, Apache Web Server 1995</a:t>
            </a:r>
            <a:endParaRPr lang="en-CA" dirty="0"/>
          </a:p>
          <a:p>
            <a:r>
              <a:rPr lang="en-CA" b="1" dirty="0"/>
              <a:t>World-wide</a:t>
            </a:r>
            <a:r>
              <a:rPr lang="en-CA" dirty="0"/>
              <a:t> communications </a:t>
            </a:r>
          </a:p>
          <a:p>
            <a:r>
              <a:rPr lang="en-CA" b="1" dirty="0"/>
              <a:t>Affordable</a:t>
            </a:r>
            <a:r>
              <a:rPr lang="en-CA" dirty="0"/>
              <a:t> bandwidth: </a:t>
            </a:r>
            <a:r>
              <a:rPr lang="en-CA" dirty="0" err="1"/>
              <a:t>speed+capacity</a:t>
            </a:r>
            <a:r>
              <a:rPr lang="en-CA" dirty="0"/>
              <a:t> grows for same $</a:t>
            </a:r>
          </a:p>
          <a:p>
            <a:r>
              <a:rPr lang="en-CA" b="1" dirty="0"/>
              <a:t>Decentralized</a:t>
            </a:r>
            <a:r>
              <a:rPr lang="en-CA" dirty="0"/>
              <a:t>, cooperative infrastructure. e.g. peering</a:t>
            </a:r>
            <a:br>
              <a:rPr lang="en-CA" dirty="0"/>
            </a:br>
            <a:r>
              <a:rPr lang="en-CA" dirty="0"/>
              <a:t>Growth by </a:t>
            </a:r>
            <a:r>
              <a:rPr lang="en-CA" b="1" dirty="0"/>
              <a:t>cooperation</a:t>
            </a:r>
            <a:r>
              <a:rPr lang="en-CA" dirty="0"/>
              <a:t>. Innovation by </a:t>
            </a:r>
            <a:r>
              <a:rPr lang="en-CA" b="1" dirty="0"/>
              <a:t>competition</a:t>
            </a:r>
            <a:r>
              <a:rPr lang="en-CA" dirty="0"/>
              <a:t>. </a:t>
            </a:r>
          </a:p>
          <a:p>
            <a:r>
              <a:rPr lang="en-CA" b="1" dirty="0"/>
              <a:t>Net neutrality</a:t>
            </a:r>
            <a:r>
              <a:rPr lang="en-CA" dirty="0"/>
              <a:t>: all packets are created equal</a:t>
            </a:r>
          </a:p>
        </p:txBody>
      </p:sp>
    </p:spTree>
    <p:extLst>
      <p:ext uri="{BB962C8B-B14F-4D97-AF65-F5344CB8AC3E}">
        <p14:creationId xmlns:p14="http://schemas.microsoft.com/office/powerpoint/2010/main" val="1899761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144D5F-F6EA-4D02-B497-134D3E8DF7E9}"/>
              </a:ext>
            </a:extLst>
          </p:cNvPr>
          <p:cNvPicPr>
            <a:picLocks noChangeAspect="1"/>
          </p:cNvPicPr>
          <p:nvPr/>
        </p:nvPicPr>
        <p:blipFill rotWithShape="1">
          <a:blip r:embed="rId3"/>
          <a:srcRect l="2221" t="10800"/>
          <a:stretch/>
        </p:blipFill>
        <p:spPr>
          <a:xfrm>
            <a:off x="0" y="305904"/>
            <a:ext cx="9144000" cy="4693580"/>
          </a:xfrm>
          <a:prstGeom prst="rect">
            <a:avLst/>
          </a:prstGeom>
        </p:spPr>
      </p:pic>
      <p:sp>
        <p:nvSpPr>
          <p:cNvPr id="18" name="Arrow: Left-Right 17">
            <a:extLst>
              <a:ext uri="{FF2B5EF4-FFF2-40B4-BE49-F238E27FC236}">
                <a16:creationId xmlns:a16="http://schemas.microsoft.com/office/drawing/2014/main" id="{B8CCC72A-DCE7-4CA6-8943-F627A379D1D1}"/>
              </a:ext>
            </a:extLst>
          </p:cNvPr>
          <p:cNvSpPr/>
          <p:nvPr/>
        </p:nvSpPr>
        <p:spPr>
          <a:xfrm>
            <a:off x="5156066" y="661824"/>
            <a:ext cx="841064" cy="439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1600" dirty="0"/>
              <a:t>Peer</a:t>
            </a:r>
          </a:p>
        </p:txBody>
      </p:sp>
      <p:sp>
        <p:nvSpPr>
          <p:cNvPr id="21" name="Arrow: Left-Right 20">
            <a:extLst>
              <a:ext uri="{FF2B5EF4-FFF2-40B4-BE49-F238E27FC236}">
                <a16:creationId xmlns:a16="http://schemas.microsoft.com/office/drawing/2014/main" id="{26A4B9A2-E850-4309-80A7-4DB8B5536526}"/>
              </a:ext>
            </a:extLst>
          </p:cNvPr>
          <p:cNvSpPr/>
          <p:nvPr/>
        </p:nvSpPr>
        <p:spPr>
          <a:xfrm>
            <a:off x="6289063" y="1494162"/>
            <a:ext cx="841064" cy="439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1600" dirty="0"/>
              <a:t>Peer</a:t>
            </a:r>
          </a:p>
        </p:txBody>
      </p:sp>
      <p:sp>
        <p:nvSpPr>
          <p:cNvPr id="22" name="Arrow: Left-Right 21">
            <a:extLst>
              <a:ext uri="{FF2B5EF4-FFF2-40B4-BE49-F238E27FC236}">
                <a16:creationId xmlns:a16="http://schemas.microsoft.com/office/drawing/2014/main" id="{2661CED9-2DF9-41F5-9E46-67A2C3E3DC5E}"/>
              </a:ext>
            </a:extLst>
          </p:cNvPr>
          <p:cNvSpPr/>
          <p:nvPr/>
        </p:nvSpPr>
        <p:spPr>
          <a:xfrm>
            <a:off x="4026743" y="1494162"/>
            <a:ext cx="841064" cy="439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CA" sz="1600" dirty="0"/>
              <a:t>Peer</a:t>
            </a:r>
          </a:p>
        </p:txBody>
      </p:sp>
      <p:sp>
        <p:nvSpPr>
          <p:cNvPr id="6" name="TextBox 5">
            <a:extLst>
              <a:ext uri="{FF2B5EF4-FFF2-40B4-BE49-F238E27FC236}">
                <a16:creationId xmlns:a16="http://schemas.microsoft.com/office/drawing/2014/main" id="{C0CF1C04-B715-48AE-9CE8-5BB5CF21284E}"/>
              </a:ext>
            </a:extLst>
          </p:cNvPr>
          <p:cNvSpPr txBox="1"/>
          <p:nvPr/>
        </p:nvSpPr>
        <p:spPr>
          <a:xfrm>
            <a:off x="1475656" y="671214"/>
            <a:ext cx="363640" cy="215444"/>
          </a:xfrm>
          <a:prstGeom prst="rect">
            <a:avLst/>
          </a:prstGeom>
          <a:solidFill>
            <a:schemeClr val="bg1"/>
          </a:solidFill>
        </p:spPr>
        <p:txBody>
          <a:bodyPr wrap="square" lIns="0" tIns="0" rIns="0" bIns="0" rtlCol="0">
            <a:spAutoFit/>
          </a:bodyPr>
          <a:lstStyle/>
          <a:p>
            <a:r>
              <a:rPr lang="en-CA" sz="1400" b="1" dirty="0">
                <a:solidFill>
                  <a:schemeClr val="tx1">
                    <a:lumMod val="75000"/>
                    <a:lumOff val="25000"/>
                  </a:schemeClr>
                </a:solidFill>
                <a:latin typeface="Liberation Sans Narrow" panose="020B0606020202030204" pitchFamily="34" charset="0"/>
                <a:ea typeface="DejaVu Sans Mono" panose="020B0609030804020204" pitchFamily="49" charset="0"/>
                <a:cs typeface="DejaVu Sans Mono" panose="020B0609030804020204" pitchFamily="49" charset="0"/>
              </a:rPr>
              <a:t>IXP</a:t>
            </a:r>
            <a:endParaRPr lang="en-CA" sz="1300" b="1" dirty="0">
              <a:solidFill>
                <a:schemeClr val="tx1">
                  <a:lumMod val="75000"/>
                  <a:lumOff val="25000"/>
                </a:schemeClr>
              </a:solidFill>
              <a:latin typeface="Liberation Sans Narrow" panose="020B0606020202030204" pitchFamily="34" charset="0"/>
              <a:ea typeface="DejaVu Sans Mono" panose="020B0609030804020204" pitchFamily="49" charset="0"/>
              <a:cs typeface="DejaVu Sans Mono" panose="020B0609030804020204" pitchFamily="49" charset="0"/>
            </a:endParaRPr>
          </a:p>
        </p:txBody>
      </p:sp>
      <p:sp>
        <p:nvSpPr>
          <p:cNvPr id="19" name="TextBox 18">
            <a:extLst>
              <a:ext uri="{FF2B5EF4-FFF2-40B4-BE49-F238E27FC236}">
                <a16:creationId xmlns:a16="http://schemas.microsoft.com/office/drawing/2014/main" id="{D88D9E63-F7F7-41C5-A8F8-9AE308A425F4}"/>
              </a:ext>
            </a:extLst>
          </p:cNvPr>
          <p:cNvSpPr txBox="1"/>
          <p:nvPr/>
        </p:nvSpPr>
        <p:spPr>
          <a:xfrm>
            <a:off x="1455360" y="653752"/>
            <a:ext cx="363640" cy="230832"/>
          </a:xfrm>
          <a:prstGeom prst="rect">
            <a:avLst/>
          </a:prstGeom>
          <a:solidFill>
            <a:schemeClr val="bg1"/>
          </a:solidFill>
        </p:spPr>
        <p:txBody>
          <a:bodyPr wrap="square" lIns="36000" tIns="0" rIns="0" bIns="0" rtlCol="0">
            <a:spAutoFit/>
          </a:bodyPr>
          <a:lstStyle/>
          <a:p>
            <a:r>
              <a:rPr lang="en-CA" sz="1500" b="1" dirty="0">
                <a:solidFill>
                  <a:schemeClr val="tx1">
                    <a:lumMod val="75000"/>
                    <a:lumOff val="25000"/>
                  </a:schemeClr>
                </a:solidFill>
                <a:latin typeface="Liberation Sans Narrow" panose="020B0606020202030204" pitchFamily="34" charset="0"/>
                <a:ea typeface="DejaVu Sans Mono" panose="020B0609030804020204" pitchFamily="49" charset="0"/>
                <a:cs typeface="DejaVu Sans Mono" panose="020B0609030804020204" pitchFamily="49" charset="0"/>
              </a:rPr>
              <a:t>IXP</a:t>
            </a:r>
          </a:p>
        </p:txBody>
      </p:sp>
      <p:sp>
        <p:nvSpPr>
          <p:cNvPr id="20" name="TextBox 19">
            <a:extLst>
              <a:ext uri="{FF2B5EF4-FFF2-40B4-BE49-F238E27FC236}">
                <a16:creationId xmlns:a16="http://schemas.microsoft.com/office/drawing/2014/main" id="{5EB85C91-502F-4864-B86E-C6302CB28F6A}"/>
              </a:ext>
            </a:extLst>
          </p:cNvPr>
          <p:cNvSpPr txBox="1"/>
          <p:nvPr/>
        </p:nvSpPr>
        <p:spPr>
          <a:xfrm>
            <a:off x="1657476" y="1612529"/>
            <a:ext cx="363640" cy="230832"/>
          </a:xfrm>
          <a:prstGeom prst="rect">
            <a:avLst/>
          </a:prstGeom>
          <a:solidFill>
            <a:schemeClr val="bg1"/>
          </a:solidFill>
        </p:spPr>
        <p:txBody>
          <a:bodyPr wrap="square" lIns="36000" tIns="0" rIns="0" bIns="0" rtlCol="0">
            <a:spAutoFit/>
          </a:bodyPr>
          <a:lstStyle/>
          <a:p>
            <a:r>
              <a:rPr lang="en-CA" sz="1500" b="1" dirty="0">
                <a:solidFill>
                  <a:schemeClr val="tx1">
                    <a:lumMod val="75000"/>
                    <a:lumOff val="25000"/>
                  </a:schemeClr>
                </a:solidFill>
                <a:latin typeface="Liberation Sans Narrow" panose="020B0606020202030204" pitchFamily="34" charset="0"/>
                <a:ea typeface="DejaVu Sans Mono" panose="020B0609030804020204" pitchFamily="49" charset="0"/>
                <a:cs typeface="DejaVu Sans Mono" panose="020B0609030804020204" pitchFamily="49" charset="0"/>
              </a:rPr>
              <a:t>IXP</a:t>
            </a:r>
          </a:p>
        </p:txBody>
      </p:sp>
      <p:sp>
        <p:nvSpPr>
          <p:cNvPr id="24" name="TextBox 23">
            <a:extLst>
              <a:ext uri="{FF2B5EF4-FFF2-40B4-BE49-F238E27FC236}">
                <a16:creationId xmlns:a16="http://schemas.microsoft.com/office/drawing/2014/main" id="{883BFD7A-C0CE-4241-8B96-5010B1594D00}"/>
              </a:ext>
            </a:extLst>
          </p:cNvPr>
          <p:cNvSpPr txBox="1"/>
          <p:nvPr/>
        </p:nvSpPr>
        <p:spPr>
          <a:xfrm>
            <a:off x="1501627" y="2744391"/>
            <a:ext cx="363640" cy="230832"/>
          </a:xfrm>
          <a:prstGeom prst="rect">
            <a:avLst/>
          </a:prstGeom>
          <a:solidFill>
            <a:schemeClr val="bg1"/>
          </a:solidFill>
        </p:spPr>
        <p:txBody>
          <a:bodyPr wrap="square" lIns="36000" tIns="0" rIns="0" bIns="0" rtlCol="0">
            <a:spAutoFit/>
          </a:bodyPr>
          <a:lstStyle/>
          <a:p>
            <a:r>
              <a:rPr lang="en-CA" sz="1500" b="1" dirty="0">
                <a:solidFill>
                  <a:schemeClr val="tx1">
                    <a:lumMod val="75000"/>
                    <a:lumOff val="25000"/>
                  </a:schemeClr>
                </a:solidFill>
                <a:latin typeface="Liberation Sans Narrow" panose="020B0606020202030204" pitchFamily="34" charset="0"/>
                <a:ea typeface="DejaVu Sans Mono" panose="020B0609030804020204" pitchFamily="49" charset="0"/>
                <a:cs typeface="DejaVu Sans Mono" panose="020B0609030804020204" pitchFamily="49" charset="0"/>
              </a:rPr>
              <a:t>ISP</a:t>
            </a:r>
          </a:p>
        </p:txBody>
      </p:sp>
      <p:sp>
        <p:nvSpPr>
          <p:cNvPr id="25" name="TextBox 24">
            <a:extLst>
              <a:ext uri="{FF2B5EF4-FFF2-40B4-BE49-F238E27FC236}">
                <a16:creationId xmlns:a16="http://schemas.microsoft.com/office/drawing/2014/main" id="{C0484CA6-902A-4CD0-BD1D-F3BC4C0E3C7C}"/>
              </a:ext>
            </a:extLst>
          </p:cNvPr>
          <p:cNvSpPr txBox="1"/>
          <p:nvPr/>
        </p:nvSpPr>
        <p:spPr>
          <a:xfrm>
            <a:off x="971600" y="14655"/>
            <a:ext cx="7200800" cy="230832"/>
          </a:xfrm>
          <a:prstGeom prst="rect">
            <a:avLst/>
          </a:prstGeom>
          <a:noFill/>
        </p:spPr>
        <p:txBody>
          <a:bodyPr wrap="square" lIns="36000" tIns="0" rIns="0" bIns="0" rtlCol="0">
            <a:spAutoFit/>
          </a:bodyPr>
          <a:lstStyle/>
          <a:p>
            <a:pPr algn="ctr"/>
            <a:r>
              <a:rPr lang="en-CA" sz="1500" b="1" dirty="0">
                <a:solidFill>
                  <a:schemeClr val="tx1">
                    <a:lumMod val="75000"/>
                    <a:lumOff val="25000"/>
                  </a:schemeClr>
                </a:solidFill>
                <a:latin typeface="Liberation Sans Narrow" panose="020B0606020202030204" pitchFamily="34" charset="0"/>
                <a:ea typeface="DejaVu Sans Mono" panose="020B0609030804020204" pitchFamily="49" charset="0"/>
                <a:cs typeface="DejaVu Sans Mono" panose="020B0609030804020204" pitchFamily="49" charset="0"/>
              </a:rPr>
              <a:t>Tier 1 / 2  IXP – Internet Exchange Point                          Tier 3 ISP – Internet Service Provider</a:t>
            </a:r>
          </a:p>
        </p:txBody>
      </p:sp>
      <p:grpSp>
        <p:nvGrpSpPr>
          <p:cNvPr id="8" name="Group 7">
            <a:extLst>
              <a:ext uri="{FF2B5EF4-FFF2-40B4-BE49-F238E27FC236}">
                <a16:creationId xmlns:a16="http://schemas.microsoft.com/office/drawing/2014/main" id="{36EBDEC1-660C-448F-A21C-9F106AD28FFD}"/>
              </a:ext>
            </a:extLst>
          </p:cNvPr>
          <p:cNvGrpSpPr/>
          <p:nvPr/>
        </p:nvGrpSpPr>
        <p:grpSpPr>
          <a:xfrm>
            <a:off x="1115616" y="1828982"/>
            <a:ext cx="1241416" cy="841064"/>
            <a:chOff x="1163136" y="3096818"/>
            <a:chExt cx="1241416" cy="841064"/>
          </a:xfrm>
        </p:grpSpPr>
        <p:sp>
          <p:nvSpPr>
            <p:cNvPr id="16" name="Arrow: Left-Right 15">
              <a:extLst>
                <a:ext uri="{FF2B5EF4-FFF2-40B4-BE49-F238E27FC236}">
                  <a16:creationId xmlns:a16="http://schemas.microsoft.com/office/drawing/2014/main" id="{5198E3A4-8513-448F-98DE-89EAA105E55F}"/>
                </a:ext>
              </a:extLst>
            </p:cNvPr>
            <p:cNvSpPr/>
            <p:nvPr/>
          </p:nvSpPr>
          <p:spPr>
            <a:xfrm rot="5400000">
              <a:off x="1764186" y="3297516"/>
              <a:ext cx="841064" cy="439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2800" dirty="0"/>
                <a:t>$</a:t>
              </a:r>
              <a:endParaRPr lang="en-CA" dirty="0"/>
            </a:p>
          </p:txBody>
        </p:sp>
        <p:sp>
          <p:nvSpPr>
            <p:cNvPr id="7" name="Rectangle 6">
              <a:extLst>
                <a:ext uri="{FF2B5EF4-FFF2-40B4-BE49-F238E27FC236}">
                  <a16:creationId xmlns:a16="http://schemas.microsoft.com/office/drawing/2014/main" id="{06D3AAE7-9F32-4154-B6F7-B66619ADD820}"/>
                </a:ext>
              </a:extLst>
            </p:cNvPr>
            <p:cNvSpPr/>
            <p:nvPr/>
          </p:nvSpPr>
          <p:spPr>
            <a:xfrm>
              <a:off x="1163136" y="3373334"/>
              <a:ext cx="84106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t>transit</a:t>
              </a:r>
            </a:p>
          </p:txBody>
        </p:sp>
      </p:grpSp>
      <p:grpSp>
        <p:nvGrpSpPr>
          <p:cNvPr id="27" name="Group 26">
            <a:extLst>
              <a:ext uri="{FF2B5EF4-FFF2-40B4-BE49-F238E27FC236}">
                <a16:creationId xmlns:a16="http://schemas.microsoft.com/office/drawing/2014/main" id="{D90B80D7-440D-4D20-AA37-530C602F70DA}"/>
              </a:ext>
            </a:extLst>
          </p:cNvPr>
          <p:cNvGrpSpPr/>
          <p:nvPr/>
        </p:nvGrpSpPr>
        <p:grpSpPr>
          <a:xfrm>
            <a:off x="1115616" y="3095400"/>
            <a:ext cx="1241416" cy="841064"/>
            <a:chOff x="1163136" y="3096818"/>
            <a:chExt cx="1241416" cy="841064"/>
          </a:xfrm>
        </p:grpSpPr>
        <p:sp>
          <p:nvSpPr>
            <p:cNvPr id="28" name="Arrow: Left-Right 27">
              <a:extLst>
                <a:ext uri="{FF2B5EF4-FFF2-40B4-BE49-F238E27FC236}">
                  <a16:creationId xmlns:a16="http://schemas.microsoft.com/office/drawing/2014/main" id="{9A73E91D-DE51-4A03-A477-926F11A8C9D5}"/>
                </a:ext>
              </a:extLst>
            </p:cNvPr>
            <p:cNvSpPr/>
            <p:nvPr/>
          </p:nvSpPr>
          <p:spPr>
            <a:xfrm rot="5400000">
              <a:off x="1764186" y="3297516"/>
              <a:ext cx="841064" cy="439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2800" dirty="0"/>
                <a:t>$</a:t>
              </a:r>
              <a:endParaRPr lang="en-CA" dirty="0"/>
            </a:p>
          </p:txBody>
        </p:sp>
        <p:sp>
          <p:nvSpPr>
            <p:cNvPr id="29" name="Rectangle 28">
              <a:extLst>
                <a:ext uri="{FF2B5EF4-FFF2-40B4-BE49-F238E27FC236}">
                  <a16:creationId xmlns:a16="http://schemas.microsoft.com/office/drawing/2014/main" id="{EC0CA9CB-F824-49F5-BE0F-32074DD2FD30}"/>
                </a:ext>
              </a:extLst>
            </p:cNvPr>
            <p:cNvSpPr/>
            <p:nvPr/>
          </p:nvSpPr>
          <p:spPr>
            <a:xfrm>
              <a:off x="1163136" y="3373334"/>
              <a:ext cx="84106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t>transit</a:t>
              </a:r>
            </a:p>
          </p:txBody>
        </p:sp>
      </p:grpSp>
      <p:grpSp>
        <p:nvGrpSpPr>
          <p:cNvPr id="30" name="Group 29">
            <a:extLst>
              <a:ext uri="{FF2B5EF4-FFF2-40B4-BE49-F238E27FC236}">
                <a16:creationId xmlns:a16="http://schemas.microsoft.com/office/drawing/2014/main" id="{238C9A75-9590-454F-92FD-1C8A68A64F2F}"/>
              </a:ext>
            </a:extLst>
          </p:cNvPr>
          <p:cNvGrpSpPr/>
          <p:nvPr/>
        </p:nvGrpSpPr>
        <p:grpSpPr>
          <a:xfrm>
            <a:off x="1115616" y="753821"/>
            <a:ext cx="1241416" cy="841064"/>
            <a:chOff x="1163136" y="3096818"/>
            <a:chExt cx="1241416" cy="841064"/>
          </a:xfrm>
        </p:grpSpPr>
        <p:sp>
          <p:nvSpPr>
            <p:cNvPr id="31" name="Arrow: Left-Right 30">
              <a:extLst>
                <a:ext uri="{FF2B5EF4-FFF2-40B4-BE49-F238E27FC236}">
                  <a16:creationId xmlns:a16="http://schemas.microsoft.com/office/drawing/2014/main" id="{444AD44F-2B0D-40E6-B0D4-8FF29CD54762}"/>
                </a:ext>
              </a:extLst>
            </p:cNvPr>
            <p:cNvSpPr/>
            <p:nvPr/>
          </p:nvSpPr>
          <p:spPr>
            <a:xfrm rot="5400000">
              <a:off x="1764186" y="3297516"/>
              <a:ext cx="841064" cy="4396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sz="2800" dirty="0"/>
                <a:t>$</a:t>
              </a:r>
              <a:endParaRPr lang="en-CA" dirty="0"/>
            </a:p>
          </p:txBody>
        </p:sp>
        <p:sp>
          <p:nvSpPr>
            <p:cNvPr id="32" name="Rectangle 31">
              <a:extLst>
                <a:ext uri="{FF2B5EF4-FFF2-40B4-BE49-F238E27FC236}">
                  <a16:creationId xmlns:a16="http://schemas.microsoft.com/office/drawing/2014/main" id="{0B88E037-9A21-4B34-999B-5DA62D5E2D43}"/>
                </a:ext>
              </a:extLst>
            </p:cNvPr>
            <p:cNvSpPr/>
            <p:nvPr/>
          </p:nvSpPr>
          <p:spPr>
            <a:xfrm>
              <a:off x="1163136" y="3373334"/>
              <a:ext cx="84106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t>transit</a:t>
              </a:r>
            </a:p>
          </p:txBody>
        </p:sp>
      </p:grpSp>
      <p:sp>
        <p:nvSpPr>
          <p:cNvPr id="9" name="TextBox 8">
            <a:extLst>
              <a:ext uri="{FF2B5EF4-FFF2-40B4-BE49-F238E27FC236}">
                <a16:creationId xmlns:a16="http://schemas.microsoft.com/office/drawing/2014/main" id="{A252CA0C-EFDB-44B4-9FD8-46476F5D14F6}"/>
              </a:ext>
            </a:extLst>
          </p:cNvPr>
          <p:cNvSpPr txBox="1"/>
          <p:nvPr/>
        </p:nvSpPr>
        <p:spPr>
          <a:xfrm>
            <a:off x="2051720" y="4578834"/>
            <a:ext cx="4392488" cy="369332"/>
          </a:xfrm>
          <a:prstGeom prst="rect">
            <a:avLst/>
          </a:prstGeom>
          <a:noFill/>
        </p:spPr>
        <p:txBody>
          <a:bodyPr wrap="square" rtlCol="0">
            <a:spAutoFit/>
          </a:bodyPr>
          <a:lstStyle/>
          <a:p>
            <a:r>
              <a:rPr lang="en-CA" dirty="0"/>
              <a:t> 2B PCs    1B tablets    5B smartphones</a:t>
            </a:r>
          </a:p>
        </p:txBody>
      </p:sp>
    </p:spTree>
    <p:extLst>
      <p:ext uri="{BB962C8B-B14F-4D97-AF65-F5344CB8AC3E}">
        <p14:creationId xmlns:p14="http://schemas.microsoft.com/office/powerpoint/2010/main" val="3921313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404F5D-8D2E-46B7-B463-93F115E736E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2523" b="15251"/>
          <a:stretch/>
        </p:blipFill>
        <p:spPr>
          <a:xfrm>
            <a:off x="-1" y="-1"/>
            <a:ext cx="3290317" cy="2392049"/>
          </a:xfrm>
        </p:spPr>
      </p:pic>
      <p:pic>
        <p:nvPicPr>
          <p:cNvPr id="7" name="Picture 6">
            <a:extLst>
              <a:ext uri="{FF2B5EF4-FFF2-40B4-BE49-F238E27FC236}">
                <a16:creationId xmlns:a16="http://schemas.microsoft.com/office/drawing/2014/main" id="{2F433A76-CF83-4A0C-8489-BBC1E5D1400D}"/>
              </a:ext>
            </a:extLst>
          </p:cNvPr>
          <p:cNvPicPr>
            <a:picLocks noChangeAspect="1"/>
          </p:cNvPicPr>
          <p:nvPr/>
        </p:nvPicPr>
        <p:blipFill rotWithShape="1">
          <a:blip r:embed="rId4"/>
          <a:srcRect l="9196" r="10979"/>
          <a:stretch/>
        </p:blipFill>
        <p:spPr>
          <a:xfrm flipH="1">
            <a:off x="5580112" y="-21664"/>
            <a:ext cx="3563888" cy="2413713"/>
          </a:xfrm>
          <a:prstGeom prst="rect">
            <a:avLst/>
          </a:prstGeom>
        </p:spPr>
      </p:pic>
      <p:pic>
        <p:nvPicPr>
          <p:cNvPr id="13" name="Picture 12">
            <a:extLst>
              <a:ext uri="{FF2B5EF4-FFF2-40B4-BE49-F238E27FC236}">
                <a16:creationId xmlns:a16="http://schemas.microsoft.com/office/drawing/2014/main" id="{13D6C5AB-2997-458B-9DB9-A154D6A0CB59}"/>
              </a:ext>
            </a:extLst>
          </p:cNvPr>
          <p:cNvPicPr>
            <a:picLocks noChangeAspect="1"/>
          </p:cNvPicPr>
          <p:nvPr/>
        </p:nvPicPr>
        <p:blipFill rotWithShape="1">
          <a:blip r:embed="rId5"/>
          <a:srcRect t="13040" r="1963" b="14640"/>
          <a:stretch/>
        </p:blipFill>
        <p:spPr>
          <a:xfrm>
            <a:off x="611560" y="2406833"/>
            <a:ext cx="7920880" cy="2738928"/>
          </a:xfrm>
          <a:prstGeom prst="rect">
            <a:avLst/>
          </a:prstGeom>
        </p:spPr>
      </p:pic>
      <p:sp>
        <p:nvSpPr>
          <p:cNvPr id="15" name="TextBox 14">
            <a:extLst>
              <a:ext uri="{FF2B5EF4-FFF2-40B4-BE49-F238E27FC236}">
                <a16:creationId xmlns:a16="http://schemas.microsoft.com/office/drawing/2014/main" id="{7BA3334F-E45B-454B-B515-C09FA4D96FCE}"/>
              </a:ext>
            </a:extLst>
          </p:cNvPr>
          <p:cNvSpPr txBox="1"/>
          <p:nvPr/>
        </p:nvSpPr>
        <p:spPr>
          <a:xfrm>
            <a:off x="3218308" y="380439"/>
            <a:ext cx="2433812" cy="1831271"/>
          </a:xfrm>
          <a:prstGeom prst="rect">
            <a:avLst/>
          </a:prstGeom>
          <a:noFill/>
        </p:spPr>
        <p:txBody>
          <a:bodyPr wrap="square" rtlCol="0">
            <a:spAutoFit/>
          </a:bodyPr>
          <a:lstStyle/>
          <a:p>
            <a:pPr algn="ctr">
              <a:spcAft>
                <a:spcPts val="600"/>
              </a:spcAft>
            </a:pPr>
            <a:r>
              <a:rPr lang="en-CA" b="1" dirty="0"/>
              <a:t>Toronto</a:t>
            </a:r>
            <a:br>
              <a:rPr lang="en-CA" b="1" dirty="0"/>
            </a:br>
            <a:r>
              <a:rPr lang="en-CA" b="1" dirty="0"/>
              <a:t>carrier hotels</a:t>
            </a:r>
          </a:p>
          <a:p>
            <a:pPr algn="ctr">
              <a:spcAft>
                <a:spcPts val="600"/>
              </a:spcAft>
            </a:pPr>
            <a:r>
              <a:rPr lang="en-CA" dirty="0"/>
              <a:t>Tier 1 &amp; 2 connect at IXP Internet </a:t>
            </a:r>
            <a:r>
              <a:rPr lang="en-CA" dirty="0" err="1"/>
              <a:t>eXchange</a:t>
            </a:r>
            <a:r>
              <a:rPr lang="en-CA" dirty="0"/>
              <a:t> Points for peering and transit.</a:t>
            </a:r>
          </a:p>
        </p:txBody>
      </p:sp>
      <p:sp>
        <p:nvSpPr>
          <p:cNvPr id="16" name="TextBox 15">
            <a:extLst>
              <a:ext uri="{FF2B5EF4-FFF2-40B4-BE49-F238E27FC236}">
                <a16:creationId xmlns:a16="http://schemas.microsoft.com/office/drawing/2014/main" id="{DC7AFADB-4F2B-46EA-A2B8-4DF758B69FA7}"/>
              </a:ext>
            </a:extLst>
          </p:cNvPr>
          <p:cNvSpPr txBox="1"/>
          <p:nvPr/>
        </p:nvSpPr>
        <p:spPr>
          <a:xfrm>
            <a:off x="-19383" y="113605"/>
            <a:ext cx="1440160" cy="307777"/>
          </a:xfrm>
          <a:prstGeom prst="rect">
            <a:avLst/>
          </a:prstGeom>
          <a:noFill/>
        </p:spPr>
        <p:txBody>
          <a:bodyPr wrap="square" rtlCol="0">
            <a:spAutoFit/>
          </a:bodyPr>
          <a:lstStyle/>
          <a:p>
            <a:pPr algn="ctr"/>
            <a:r>
              <a:rPr lang="en-CA" sz="1400" dirty="0"/>
              <a:t>151 Front St W</a:t>
            </a:r>
          </a:p>
        </p:txBody>
      </p:sp>
      <p:sp>
        <p:nvSpPr>
          <p:cNvPr id="17" name="TextBox 16">
            <a:extLst>
              <a:ext uri="{FF2B5EF4-FFF2-40B4-BE49-F238E27FC236}">
                <a16:creationId xmlns:a16="http://schemas.microsoft.com/office/drawing/2014/main" id="{384691AE-BF37-4BA9-9EEA-5859A53C7D25}"/>
              </a:ext>
            </a:extLst>
          </p:cNvPr>
          <p:cNvSpPr txBox="1"/>
          <p:nvPr/>
        </p:nvSpPr>
        <p:spPr>
          <a:xfrm>
            <a:off x="5508104" y="113605"/>
            <a:ext cx="1440160" cy="307777"/>
          </a:xfrm>
          <a:prstGeom prst="rect">
            <a:avLst/>
          </a:prstGeom>
          <a:noFill/>
        </p:spPr>
        <p:txBody>
          <a:bodyPr wrap="square" rtlCol="0">
            <a:spAutoFit/>
          </a:bodyPr>
          <a:lstStyle/>
          <a:p>
            <a:pPr algn="ctr"/>
            <a:r>
              <a:rPr lang="en-CA" sz="1400" dirty="0"/>
              <a:t>905 King St W</a:t>
            </a:r>
          </a:p>
        </p:txBody>
      </p:sp>
      <p:sp>
        <p:nvSpPr>
          <p:cNvPr id="18" name="TextBox 17">
            <a:extLst>
              <a:ext uri="{FF2B5EF4-FFF2-40B4-BE49-F238E27FC236}">
                <a16:creationId xmlns:a16="http://schemas.microsoft.com/office/drawing/2014/main" id="{AA882CC8-4996-4392-A12D-74DA390F1746}"/>
              </a:ext>
            </a:extLst>
          </p:cNvPr>
          <p:cNvSpPr txBox="1"/>
          <p:nvPr/>
        </p:nvSpPr>
        <p:spPr>
          <a:xfrm>
            <a:off x="539552" y="2573709"/>
            <a:ext cx="1512168" cy="307777"/>
          </a:xfrm>
          <a:prstGeom prst="rect">
            <a:avLst/>
          </a:prstGeom>
          <a:solidFill>
            <a:schemeClr val="bg1">
              <a:alpha val="20000"/>
            </a:schemeClr>
          </a:solidFill>
        </p:spPr>
        <p:txBody>
          <a:bodyPr wrap="square" rtlCol="0">
            <a:spAutoFit/>
          </a:bodyPr>
          <a:lstStyle/>
          <a:p>
            <a:pPr algn="ctr"/>
            <a:r>
              <a:rPr lang="en-CA" sz="1400" dirty="0"/>
              <a:t>45 Parliament St </a:t>
            </a:r>
          </a:p>
        </p:txBody>
      </p:sp>
    </p:spTree>
    <p:extLst>
      <p:ext uri="{BB962C8B-B14F-4D97-AF65-F5344CB8AC3E}">
        <p14:creationId xmlns:p14="http://schemas.microsoft.com/office/powerpoint/2010/main" val="12090805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22416</TotalTime>
  <Words>15920</Words>
  <Application>Microsoft Office PowerPoint</Application>
  <PresentationFormat>On-screen Show (16:9)</PresentationFormat>
  <Paragraphs>725</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Franklin Gothic Demi</vt:lpstr>
      <vt:lpstr>Liberation Sans Narrow</vt:lpstr>
      <vt:lpstr>Webdings</vt:lpstr>
      <vt:lpstr>Clarity</vt:lpstr>
      <vt:lpstr>Computer Principles for Programmers</vt:lpstr>
      <vt:lpstr>News of the Week</vt:lpstr>
      <vt:lpstr>Agenda</vt:lpstr>
      <vt:lpstr>Activity</vt:lpstr>
      <vt:lpstr>Computer Networks?</vt:lpstr>
      <vt:lpstr>Types of Computer Networks</vt:lpstr>
      <vt:lpstr>Success of the Internet</vt:lpstr>
      <vt:lpstr>PowerPoint Presentation</vt:lpstr>
      <vt:lpstr>PowerPoint Presentation</vt:lpstr>
      <vt:lpstr>Tier 1 &amp; 2  Internet Exchanges</vt:lpstr>
      <vt:lpstr>IXPs connected through the oceans</vt:lpstr>
      <vt:lpstr>The Internet is brought to you by…</vt:lpstr>
      <vt:lpstr>What are the issues of shared computing and networking?</vt:lpstr>
      <vt:lpstr>PowerPoint Presentation</vt:lpstr>
      <vt:lpstr>Dumb Terminals &amp; Single-Tier Architecture One server does all thinking, processing, storing. Terminal / Thin client does presentation only as directed by the server.</vt:lpstr>
      <vt:lpstr>Two-Tier Architecture — Client–Server Model</vt:lpstr>
      <vt:lpstr>FTP needs Client–Server applications</vt:lpstr>
      <vt:lpstr>Three-Tier or N-Tier Architecture</vt:lpstr>
      <vt:lpstr>PowerPoint Presentation</vt:lpstr>
      <vt:lpstr>What cloud computing looks like…</vt:lpstr>
      <vt:lpstr>PowerPoint Presentation</vt:lpstr>
      <vt:lpstr>Cloud Computing – thanks, Internet.</vt:lpstr>
      <vt:lpstr>PowerPoint Presentation</vt:lpstr>
      <vt:lpstr>Cloud Computing Services</vt:lpstr>
      <vt:lpstr>PowerPoint Presentation</vt:lpstr>
      <vt:lpstr>Cloud Computing – IaaS  Infrastructure as a Service</vt:lpstr>
      <vt:lpstr>Cloud Computing – PaaS  Platform as a Service </vt:lpstr>
      <vt:lpstr>Cloud Computing – SaaS  Software as a Service</vt:lpstr>
      <vt:lpstr>Peer to Peer and Blockchain need networks</vt:lpstr>
      <vt:lpstr>Is sharing music/video files illegal?</vt:lpstr>
      <vt:lpstr>File Sharing and Streaming</vt:lpstr>
      <vt:lpstr>Notes</vt:lpstr>
      <vt:lpstr>Net Neutrality (Tim Wu, 2003)</vt:lpstr>
      <vt:lpstr>PowerPoint Presentation</vt:lpstr>
      <vt:lpstr>File Sharing</vt:lpstr>
      <vt:lpstr>File Sharing: Napster vs BitTorrent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Khojasteh;Marc.Gurwitz@senecacollege.ca;Danny.Roy@senecacollege.ca;Timothy.McKenna@senecacollege.ca</dc:creator>
  <cp:lastModifiedBy>Tim Mckenna</cp:lastModifiedBy>
  <cp:revision>1059</cp:revision>
  <cp:lastPrinted>2020-02-19T04:25:50Z</cp:lastPrinted>
  <dcterms:created xsi:type="dcterms:W3CDTF">2016-05-30T19:06:58Z</dcterms:created>
  <dcterms:modified xsi:type="dcterms:W3CDTF">2020-06-05T15:54:57Z</dcterms:modified>
</cp:coreProperties>
</file>